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803" r:id="rId2"/>
    <p:sldId id="1487" r:id="rId3"/>
    <p:sldId id="1234" r:id="rId4"/>
    <p:sldId id="831" r:id="rId5"/>
    <p:sldId id="1235" r:id="rId6"/>
    <p:sldId id="1236" r:id="rId7"/>
    <p:sldId id="1237" r:id="rId8"/>
    <p:sldId id="1243" r:id="rId9"/>
    <p:sldId id="692" r:id="rId10"/>
    <p:sldId id="1499" r:id="rId11"/>
    <p:sldId id="767" r:id="rId12"/>
    <p:sldId id="1465" r:id="rId13"/>
    <p:sldId id="1032" r:id="rId14"/>
    <p:sldId id="274" r:id="rId15"/>
    <p:sldId id="272" r:id="rId16"/>
    <p:sldId id="1506" r:id="rId17"/>
    <p:sldId id="1440" r:id="rId18"/>
    <p:sldId id="1407" r:id="rId19"/>
    <p:sldId id="809" r:id="rId20"/>
    <p:sldId id="810" r:id="rId21"/>
    <p:sldId id="852" r:id="rId22"/>
    <p:sldId id="813" r:id="rId23"/>
    <p:sldId id="1461" r:id="rId24"/>
    <p:sldId id="775" r:id="rId25"/>
    <p:sldId id="776" r:id="rId26"/>
    <p:sldId id="834" r:id="rId27"/>
    <p:sldId id="833" r:id="rId28"/>
    <p:sldId id="835" r:id="rId29"/>
    <p:sldId id="786" r:id="rId30"/>
    <p:sldId id="787" r:id="rId31"/>
    <p:sldId id="1505" r:id="rId32"/>
    <p:sldId id="730" r:id="rId33"/>
    <p:sldId id="1502" r:id="rId34"/>
    <p:sldId id="729" r:id="rId35"/>
    <p:sldId id="1469" r:id="rId36"/>
    <p:sldId id="1489" r:id="rId37"/>
    <p:sldId id="1496" r:id="rId38"/>
    <p:sldId id="1504" r:id="rId3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4B2FC"/>
    <a:srgbClr val="77A2F9"/>
    <a:srgbClr val="36ABAB"/>
    <a:srgbClr val="1CB4D2"/>
    <a:srgbClr val="48E509"/>
    <a:srgbClr val="FF9900"/>
    <a:srgbClr val="EE80E1"/>
    <a:srgbClr val="BE74C6"/>
    <a:srgbClr val="2059AE"/>
    <a:srgbClr val="34A1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429" autoAdjust="0"/>
    <p:restoredTop sz="84493" autoAdjust="0"/>
  </p:normalViewPr>
  <p:slideViewPr>
    <p:cSldViewPr>
      <p:cViewPr varScale="1">
        <p:scale>
          <a:sx n="69" d="100"/>
          <a:sy n="69" d="100"/>
        </p:scale>
        <p:origin x="1517" y="67"/>
      </p:cViewPr>
      <p:guideLst>
        <p:guide orient="horz" pos="2160"/>
        <p:guide pos="2880"/>
      </p:guideLst>
    </p:cSldViewPr>
  </p:slideViewPr>
  <p:notesTextViewPr>
    <p:cViewPr>
      <p:scale>
        <a:sx n="1" d="1"/>
        <a:sy n="1" d="1"/>
      </p:scale>
      <p:origin x="0" y="0"/>
    </p:cViewPr>
  </p:notesTextViewPr>
  <p:sorterViewPr>
    <p:cViewPr>
      <p:scale>
        <a:sx n="110" d="100"/>
        <a:sy n="110" d="100"/>
      </p:scale>
      <p:origin x="0" y="-831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Neill, Greg A FOR:EX" userId="5f6c4be0-a749-4427-a579-26b1a441d25b" providerId="ADAL" clId="{540E42D4-9B38-40B0-A38E-46BECD23B865}"/>
    <pc:docChg chg="custSel addSld delSld modSld">
      <pc:chgData name="O'Neill, Greg A FOR:EX" userId="5f6c4be0-a749-4427-a579-26b1a441d25b" providerId="ADAL" clId="{540E42D4-9B38-40B0-A38E-46BECD23B865}" dt="2023-08-31T21:24:39.109" v="2618" actId="6549"/>
      <pc:docMkLst>
        <pc:docMk/>
      </pc:docMkLst>
      <pc:sldChg chg="del">
        <pc:chgData name="O'Neill, Greg A FOR:EX" userId="5f6c4be0-a749-4427-a579-26b1a441d25b" providerId="ADAL" clId="{540E42D4-9B38-40B0-A38E-46BECD23B865}" dt="2023-08-31T20:40:59.259" v="318" actId="47"/>
        <pc:sldMkLst>
          <pc:docMk/>
          <pc:sldMk cId="2803113944" sldId="256"/>
        </pc:sldMkLst>
      </pc:sldChg>
      <pc:sldChg chg="addSp modSp add mod">
        <pc:chgData name="O'Neill, Greg A FOR:EX" userId="5f6c4be0-a749-4427-a579-26b1a441d25b" providerId="ADAL" clId="{540E42D4-9B38-40B0-A38E-46BECD23B865}" dt="2023-08-31T20:59:12.793" v="1388"/>
        <pc:sldMkLst>
          <pc:docMk/>
          <pc:sldMk cId="2974991039" sldId="272"/>
        </pc:sldMkLst>
        <pc:spChg chg="add mod">
          <ac:chgData name="O'Neill, Greg A FOR:EX" userId="5f6c4be0-a749-4427-a579-26b1a441d25b" providerId="ADAL" clId="{540E42D4-9B38-40B0-A38E-46BECD23B865}" dt="2023-08-31T20:55:10.566" v="1169" actId="20577"/>
          <ac:spMkLst>
            <pc:docMk/>
            <pc:sldMk cId="2974991039" sldId="272"/>
            <ac:spMk id="3" creationId="{00AFC3CD-61FB-23FE-AE7B-CF98B964A2A3}"/>
          </ac:spMkLst>
        </pc:spChg>
        <pc:spChg chg="add mod">
          <ac:chgData name="O'Neill, Greg A FOR:EX" userId="5f6c4be0-a749-4427-a579-26b1a441d25b" providerId="ADAL" clId="{540E42D4-9B38-40B0-A38E-46BECD23B865}" dt="2023-08-31T20:56:28.375" v="1243" actId="6549"/>
          <ac:spMkLst>
            <pc:docMk/>
            <pc:sldMk cId="2974991039" sldId="272"/>
            <ac:spMk id="8" creationId="{C96148A7-29D1-C080-3FC4-0080A7821F49}"/>
          </ac:spMkLst>
        </pc:spChg>
        <pc:spChg chg="add mod">
          <ac:chgData name="O'Neill, Greg A FOR:EX" userId="5f6c4be0-a749-4427-a579-26b1a441d25b" providerId="ADAL" clId="{540E42D4-9B38-40B0-A38E-46BECD23B865}" dt="2023-08-31T20:55:15.338" v="1172" actId="20577"/>
          <ac:spMkLst>
            <pc:docMk/>
            <pc:sldMk cId="2974991039" sldId="272"/>
            <ac:spMk id="9" creationId="{B9B26590-EE5E-2ACE-5C3E-65B51AA917D0}"/>
          </ac:spMkLst>
        </pc:spChg>
        <pc:spChg chg="add mod">
          <ac:chgData name="O'Neill, Greg A FOR:EX" userId="5f6c4be0-a749-4427-a579-26b1a441d25b" providerId="ADAL" clId="{540E42D4-9B38-40B0-A38E-46BECD23B865}" dt="2023-08-31T20:59:12.793" v="1388"/>
          <ac:spMkLst>
            <pc:docMk/>
            <pc:sldMk cId="2974991039" sldId="272"/>
            <ac:spMk id="11" creationId="{D8D94F26-29FA-7774-3219-D112DDE8C100}"/>
          </ac:spMkLst>
        </pc:spChg>
      </pc:sldChg>
      <pc:sldChg chg="addSp modSp add mod">
        <pc:chgData name="O'Neill, Greg A FOR:EX" userId="5f6c4be0-a749-4427-a579-26b1a441d25b" providerId="ADAL" clId="{540E42D4-9B38-40B0-A38E-46BECD23B865}" dt="2023-08-31T20:59:09.761" v="1387"/>
        <pc:sldMkLst>
          <pc:docMk/>
          <pc:sldMk cId="3636583441" sldId="274"/>
        </pc:sldMkLst>
        <pc:spChg chg="add mod">
          <ac:chgData name="O'Neill, Greg A FOR:EX" userId="5f6c4be0-a749-4427-a579-26b1a441d25b" providerId="ADAL" clId="{540E42D4-9B38-40B0-A38E-46BECD23B865}" dt="2023-08-31T20:57:18.662" v="1254" actId="20577"/>
          <ac:spMkLst>
            <pc:docMk/>
            <pc:sldMk cId="3636583441" sldId="274"/>
            <ac:spMk id="3" creationId="{13977890-A898-F3B0-259B-D45E8AF55AE6}"/>
          </ac:spMkLst>
        </pc:spChg>
        <pc:spChg chg="add mod">
          <ac:chgData name="O'Neill, Greg A FOR:EX" userId="5f6c4be0-a749-4427-a579-26b1a441d25b" providerId="ADAL" clId="{540E42D4-9B38-40B0-A38E-46BECD23B865}" dt="2023-08-31T20:57:35.579" v="1257" actId="20577"/>
          <ac:spMkLst>
            <pc:docMk/>
            <pc:sldMk cId="3636583441" sldId="274"/>
            <ac:spMk id="5" creationId="{1BD89D8F-5EC7-DE2A-D2CA-833D1C513F74}"/>
          </ac:spMkLst>
        </pc:spChg>
        <pc:spChg chg="add mod">
          <ac:chgData name="O'Neill, Greg A FOR:EX" userId="5f6c4be0-a749-4427-a579-26b1a441d25b" providerId="ADAL" clId="{540E42D4-9B38-40B0-A38E-46BECD23B865}" dt="2023-08-31T20:59:09.761" v="1387"/>
          <ac:spMkLst>
            <pc:docMk/>
            <pc:sldMk cId="3636583441" sldId="274"/>
            <ac:spMk id="6" creationId="{FB2EBDFD-37AA-0FA9-5DB0-E9335FAE2C55}"/>
          </ac:spMkLst>
        </pc:spChg>
      </pc:sldChg>
      <pc:sldChg chg="del">
        <pc:chgData name="O'Neill, Greg A FOR:EX" userId="5f6c4be0-a749-4427-a579-26b1a441d25b" providerId="ADAL" clId="{540E42D4-9B38-40B0-A38E-46BECD23B865}" dt="2023-08-31T20:40:48.264" v="317" actId="47"/>
        <pc:sldMkLst>
          <pc:docMk/>
          <pc:sldMk cId="248408508" sldId="418"/>
        </pc:sldMkLst>
      </pc:sldChg>
      <pc:sldChg chg="del">
        <pc:chgData name="O'Neill, Greg A FOR:EX" userId="5f6c4be0-a749-4427-a579-26b1a441d25b" providerId="ADAL" clId="{540E42D4-9B38-40B0-A38E-46BECD23B865}" dt="2023-08-31T14:12:14.443" v="55" actId="47"/>
        <pc:sldMkLst>
          <pc:docMk/>
          <pc:sldMk cId="4157173887" sldId="695"/>
        </pc:sldMkLst>
      </pc:sldChg>
      <pc:sldChg chg="del">
        <pc:chgData name="O'Neill, Greg A FOR:EX" userId="5f6c4be0-a749-4427-a579-26b1a441d25b" providerId="ADAL" clId="{540E42D4-9B38-40B0-A38E-46BECD23B865}" dt="2023-08-31T14:12:14.443" v="55" actId="47"/>
        <pc:sldMkLst>
          <pc:docMk/>
          <pc:sldMk cId="3063771504" sldId="707"/>
        </pc:sldMkLst>
      </pc:sldChg>
      <pc:sldChg chg="del">
        <pc:chgData name="O'Neill, Greg A FOR:EX" userId="5f6c4be0-a749-4427-a579-26b1a441d25b" providerId="ADAL" clId="{540E42D4-9B38-40B0-A38E-46BECD23B865}" dt="2023-08-31T14:12:14.443" v="55" actId="47"/>
        <pc:sldMkLst>
          <pc:docMk/>
          <pc:sldMk cId="2015982718" sldId="708"/>
        </pc:sldMkLst>
      </pc:sldChg>
      <pc:sldChg chg="del">
        <pc:chgData name="O'Neill, Greg A FOR:EX" userId="5f6c4be0-a749-4427-a579-26b1a441d25b" providerId="ADAL" clId="{540E42D4-9B38-40B0-A38E-46BECD23B865}" dt="2023-08-31T14:12:14.443" v="55" actId="47"/>
        <pc:sldMkLst>
          <pc:docMk/>
          <pc:sldMk cId="1857276423" sldId="709"/>
        </pc:sldMkLst>
      </pc:sldChg>
      <pc:sldChg chg="del">
        <pc:chgData name="O'Neill, Greg A FOR:EX" userId="5f6c4be0-a749-4427-a579-26b1a441d25b" providerId="ADAL" clId="{540E42D4-9B38-40B0-A38E-46BECD23B865}" dt="2023-08-31T14:12:14.443" v="55" actId="47"/>
        <pc:sldMkLst>
          <pc:docMk/>
          <pc:sldMk cId="2105525912" sldId="710"/>
        </pc:sldMkLst>
      </pc:sldChg>
      <pc:sldChg chg="del">
        <pc:chgData name="O'Neill, Greg A FOR:EX" userId="5f6c4be0-a749-4427-a579-26b1a441d25b" providerId="ADAL" clId="{540E42D4-9B38-40B0-A38E-46BECD23B865}" dt="2023-08-31T14:21:49.554" v="117" actId="47"/>
        <pc:sldMkLst>
          <pc:docMk/>
          <pc:sldMk cId="84993387" sldId="711"/>
        </pc:sldMkLst>
      </pc:sldChg>
      <pc:sldChg chg="del">
        <pc:chgData name="O'Neill, Greg A FOR:EX" userId="5f6c4be0-a749-4427-a579-26b1a441d25b" providerId="ADAL" clId="{540E42D4-9B38-40B0-A38E-46BECD23B865}" dt="2023-08-31T20:40:48.264" v="317" actId="47"/>
        <pc:sldMkLst>
          <pc:docMk/>
          <pc:sldMk cId="3599459078" sldId="735"/>
        </pc:sldMkLst>
      </pc:sldChg>
      <pc:sldChg chg="del">
        <pc:chgData name="O'Neill, Greg A FOR:EX" userId="5f6c4be0-a749-4427-a579-26b1a441d25b" providerId="ADAL" clId="{540E42D4-9B38-40B0-A38E-46BECD23B865}" dt="2023-08-31T20:40:48.264" v="317" actId="47"/>
        <pc:sldMkLst>
          <pc:docMk/>
          <pc:sldMk cId="3260384495" sldId="739"/>
        </pc:sldMkLst>
      </pc:sldChg>
      <pc:sldChg chg="modSp mod">
        <pc:chgData name="O'Neill, Greg A FOR:EX" userId="5f6c4be0-a749-4427-a579-26b1a441d25b" providerId="ADAL" clId="{540E42D4-9B38-40B0-A38E-46BECD23B865}" dt="2023-08-31T14:19:40.521" v="116" actId="20577"/>
        <pc:sldMkLst>
          <pc:docMk/>
          <pc:sldMk cId="1215761130" sldId="803"/>
        </pc:sldMkLst>
        <pc:spChg chg="mod">
          <ac:chgData name="O'Neill, Greg A FOR:EX" userId="5f6c4be0-a749-4427-a579-26b1a441d25b" providerId="ADAL" clId="{540E42D4-9B38-40B0-A38E-46BECD23B865}" dt="2023-08-31T14:19:40.521" v="116" actId="20577"/>
          <ac:spMkLst>
            <pc:docMk/>
            <pc:sldMk cId="1215761130" sldId="803"/>
            <ac:spMk id="7" creationId="{FD558248-8001-0700-16BC-D046BF0CBA58}"/>
          </ac:spMkLst>
        </pc:spChg>
      </pc:sldChg>
      <pc:sldChg chg="del">
        <pc:chgData name="O'Neill, Greg A FOR:EX" userId="5f6c4be0-a749-4427-a579-26b1a441d25b" providerId="ADAL" clId="{540E42D4-9B38-40B0-A38E-46BECD23B865}" dt="2023-08-31T20:40:48.264" v="317" actId="47"/>
        <pc:sldMkLst>
          <pc:docMk/>
          <pc:sldMk cId="2544927031" sldId="817"/>
        </pc:sldMkLst>
      </pc:sldChg>
      <pc:sldChg chg="del">
        <pc:chgData name="O'Neill, Greg A FOR:EX" userId="5f6c4be0-a749-4427-a579-26b1a441d25b" providerId="ADAL" clId="{540E42D4-9B38-40B0-A38E-46BECD23B865}" dt="2023-08-31T20:40:59.259" v="318" actId="47"/>
        <pc:sldMkLst>
          <pc:docMk/>
          <pc:sldMk cId="2067599703" sldId="876"/>
        </pc:sldMkLst>
      </pc:sldChg>
      <pc:sldChg chg="addSp delSp modSp add mod">
        <pc:chgData name="O'Neill, Greg A FOR:EX" userId="5f6c4be0-a749-4427-a579-26b1a441d25b" providerId="ADAL" clId="{540E42D4-9B38-40B0-A38E-46BECD23B865}" dt="2023-08-31T20:59:04.239" v="1386" actId="1036"/>
        <pc:sldMkLst>
          <pc:docMk/>
          <pc:sldMk cId="3087257824" sldId="1032"/>
        </pc:sldMkLst>
        <pc:spChg chg="add mod">
          <ac:chgData name="O'Neill, Greg A FOR:EX" userId="5f6c4be0-a749-4427-a579-26b1a441d25b" providerId="ADAL" clId="{540E42D4-9B38-40B0-A38E-46BECD23B865}" dt="2023-08-31T20:57:07.733" v="1251" actId="20577"/>
          <ac:spMkLst>
            <pc:docMk/>
            <pc:sldMk cId="3087257824" sldId="1032"/>
            <ac:spMk id="3" creationId="{E05D802F-2CBA-2D69-8270-DF50604A2FFD}"/>
          </ac:spMkLst>
        </pc:spChg>
        <pc:spChg chg="add del mod">
          <ac:chgData name="O'Neill, Greg A FOR:EX" userId="5f6c4be0-a749-4427-a579-26b1a441d25b" providerId="ADAL" clId="{540E42D4-9B38-40B0-A38E-46BECD23B865}" dt="2023-08-31T20:58:48.962" v="1357" actId="478"/>
          <ac:spMkLst>
            <pc:docMk/>
            <pc:sldMk cId="3087257824" sldId="1032"/>
            <ac:spMk id="5" creationId="{627AFE65-C017-8EE6-FB7A-BFC872B3C017}"/>
          </ac:spMkLst>
        </pc:spChg>
        <pc:spChg chg="add mod">
          <ac:chgData name="O'Neill, Greg A FOR:EX" userId="5f6c4be0-a749-4427-a579-26b1a441d25b" providerId="ADAL" clId="{540E42D4-9B38-40B0-A38E-46BECD23B865}" dt="2023-08-31T20:59:04.239" v="1386" actId="1036"/>
          <ac:spMkLst>
            <pc:docMk/>
            <pc:sldMk cId="3087257824" sldId="1032"/>
            <ac:spMk id="6" creationId="{EE3B7AA6-3E72-3F01-A8B3-B6DCA048165A}"/>
          </ac:spMkLst>
        </pc:spChg>
      </pc:sldChg>
      <pc:sldChg chg="modSp mod">
        <pc:chgData name="O'Neill, Greg A FOR:EX" userId="5f6c4be0-a749-4427-a579-26b1a441d25b" providerId="ADAL" clId="{540E42D4-9B38-40B0-A38E-46BECD23B865}" dt="2023-08-31T14:14:41.250" v="81" actId="1037"/>
        <pc:sldMkLst>
          <pc:docMk/>
          <pc:sldMk cId="1129505641" sldId="1407"/>
        </pc:sldMkLst>
        <pc:spChg chg="mod">
          <ac:chgData name="O'Neill, Greg A FOR:EX" userId="5f6c4be0-a749-4427-a579-26b1a441d25b" providerId="ADAL" clId="{540E42D4-9B38-40B0-A38E-46BECD23B865}" dt="2023-08-31T14:14:35.050" v="76" actId="1036"/>
          <ac:spMkLst>
            <pc:docMk/>
            <pc:sldMk cId="1129505641" sldId="1407"/>
            <ac:spMk id="9" creationId="{519CC314-BC31-8199-D86B-4EB570817998}"/>
          </ac:spMkLst>
        </pc:spChg>
        <pc:spChg chg="mod">
          <ac:chgData name="O'Neill, Greg A FOR:EX" userId="5f6c4be0-a749-4427-a579-26b1a441d25b" providerId="ADAL" clId="{540E42D4-9B38-40B0-A38E-46BECD23B865}" dt="2023-08-31T14:14:41.250" v="81" actId="1037"/>
          <ac:spMkLst>
            <pc:docMk/>
            <pc:sldMk cId="1129505641" sldId="1407"/>
            <ac:spMk id="22" creationId="{635A4E71-8E87-774F-7F61-E2593AB524EB}"/>
          </ac:spMkLst>
        </pc:spChg>
        <pc:grpChg chg="mod">
          <ac:chgData name="O'Neill, Greg A FOR:EX" userId="5f6c4be0-a749-4427-a579-26b1a441d25b" providerId="ADAL" clId="{540E42D4-9B38-40B0-A38E-46BECD23B865}" dt="2023-08-31T14:14:14.478" v="59" actId="14100"/>
          <ac:grpSpMkLst>
            <pc:docMk/>
            <pc:sldMk cId="1129505641" sldId="1407"/>
            <ac:grpSpMk id="3" creationId="{2D8B006D-13B2-97A9-FD0B-E968D4B25F1E}"/>
          </ac:grpSpMkLst>
        </pc:grpChg>
        <pc:picChg chg="mod">
          <ac:chgData name="O'Neill, Greg A FOR:EX" userId="5f6c4be0-a749-4427-a579-26b1a441d25b" providerId="ADAL" clId="{540E42D4-9B38-40B0-A38E-46BECD23B865}" dt="2023-08-31T14:14:29.843" v="67" actId="14100"/>
          <ac:picMkLst>
            <pc:docMk/>
            <pc:sldMk cId="1129505641" sldId="1407"/>
            <ac:picMk id="8" creationId="{DBBF250B-FF7B-C57D-A6AD-62F1450ABCF2}"/>
          </ac:picMkLst>
        </pc:picChg>
      </pc:sldChg>
      <pc:sldChg chg="del">
        <pc:chgData name="O'Neill, Greg A FOR:EX" userId="5f6c4be0-a749-4427-a579-26b1a441d25b" providerId="ADAL" clId="{540E42D4-9B38-40B0-A38E-46BECD23B865}" dt="2023-08-31T20:40:48.264" v="317" actId="47"/>
        <pc:sldMkLst>
          <pc:docMk/>
          <pc:sldMk cId="4224332902" sldId="1430"/>
        </pc:sldMkLst>
      </pc:sldChg>
      <pc:sldChg chg="del">
        <pc:chgData name="O'Neill, Greg A FOR:EX" userId="5f6c4be0-a749-4427-a579-26b1a441d25b" providerId="ADAL" clId="{540E42D4-9B38-40B0-A38E-46BECD23B865}" dt="2023-08-31T20:40:48.264" v="317" actId="47"/>
        <pc:sldMkLst>
          <pc:docMk/>
          <pc:sldMk cId="1839804697" sldId="1431"/>
        </pc:sldMkLst>
      </pc:sldChg>
      <pc:sldChg chg="del">
        <pc:chgData name="O'Neill, Greg A FOR:EX" userId="5f6c4be0-a749-4427-a579-26b1a441d25b" providerId="ADAL" clId="{540E42D4-9B38-40B0-A38E-46BECD23B865}" dt="2023-08-31T20:40:48.264" v="317" actId="47"/>
        <pc:sldMkLst>
          <pc:docMk/>
          <pc:sldMk cId="1816744976" sldId="1432"/>
        </pc:sldMkLst>
      </pc:sldChg>
      <pc:sldChg chg="del">
        <pc:chgData name="O'Neill, Greg A FOR:EX" userId="5f6c4be0-a749-4427-a579-26b1a441d25b" providerId="ADAL" clId="{540E42D4-9B38-40B0-A38E-46BECD23B865}" dt="2023-08-31T20:40:48.264" v="317" actId="47"/>
        <pc:sldMkLst>
          <pc:docMk/>
          <pc:sldMk cId="1222927632" sldId="1435"/>
        </pc:sldMkLst>
      </pc:sldChg>
      <pc:sldChg chg="del">
        <pc:chgData name="O'Neill, Greg A FOR:EX" userId="5f6c4be0-a749-4427-a579-26b1a441d25b" providerId="ADAL" clId="{540E42D4-9B38-40B0-A38E-46BECD23B865}" dt="2023-08-31T20:40:48.264" v="317" actId="47"/>
        <pc:sldMkLst>
          <pc:docMk/>
          <pc:sldMk cId="4127458200" sldId="1457"/>
        </pc:sldMkLst>
      </pc:sldChg>
      <pc:sldChg chg="del">
        <pc:chgData name="O'Neill, Greg A FOR:EX" userId="5f6c4be0-a749-4427-a579-26b1a441d25b" providerId="ADAL" clId="{540E42D4-9B38-40B0-A38E-46BECD23B865}" dt="2023-08-31T20:40:48.264" v="317" actId="47"/>
        <pc:sldMkLst>
          <pc:docMk/>
          <pc:sldMk cId="3691343718" sldId="1458"/>
        </pc:sldMkLst>
      </pc:sldChg>
      <pc:sldChg chg="addSp modSp add mod">
        <pc:chgData name="O'Neill, Greg A FOR:EX" userId="5f6c4be0-a749-4427-a579-26b1a441d25b" providerId="ADAL" clId="{540E42D4-9B38-40B0-A38E-46BECD23B865}" dt="2023-08-31T20:46:10.899" v="357" actId="1035"/>
        <pc:sldMkLst>
          <pc:docMk/>
          <pc:sldMk cId="404838118" sldId="1465"/>
        </pc:sldMkLst>
        <pc:spChg chg="add mod">
          <ac:chgData name="O'Neill, Greg A FOR:EX" userId="5f6c4be0-a749-4427-a579-26b1a441d25b" providerId="ADAL" clId="{540E42D4-9B38-40B0-A38E-46BECD23B865}" dt="2023-08-31T20:46:10.899" v="357" actId="1035"/>
          <ac:spMkLst>
            <pc:docMk/>
            <pc:sldMk cId="404838118" sldId="1465"/>
            <ac:spMk id="14" creationId="{B816A0A5-B090-A1E9-FBD0-7EB2966636A2}"/>
          </ac:spMkLst>
        </pc:spChg>
      </pc:sldChg>
      <pc:sldChg chg="del">
        <pc:chgData name="O'Neill, Greg A FOR:EX" userId="5f6c4be0-a749-4427-a579-26b1a441d25b" providerId="ADAL" clId="{540E42D4-9B38-40B0-A38E-46BECD23B865}" dt="2023-08-31T20:40:59.259" v="318" actId="47"/>
        <pc:sldMkLst>
          <pc:docMk/>
          <pc:sldMk cId="3005926598" sldId="1474"/>
        </pc:sldMkLst>
      </pc:sldChg>
      <pc:sldChg chg="del">
        <pc:chgData name="O'Neill, Greg A FOR:EX" userId="5f6c4be0-a749-4427-a579-26b1a441d25b" providerId="ADAL" clId="{540E42D4-9B38-40B0-A38E-46BECD23B865}" dt="2023-08-31T20:40:48.264" v="317" actId="47"/>
        <pc:sldMkLst>
          <pc:docMk/>
          <pc:sldMk cId="1131511886" sldId="1479"/>
        </pc:sldMkLst>
      </pc:sldChg>
      <pc:sldChg chg="del">
        <pc:chgData name="O'Neill, Greg A FOR:EX" userId="5f6c4be0-a749-4427-a579-26b1a441d25b" providerId="ADAL" clId="{540E42D4-9B38-40B0-A38E-46BECD23B865}" dt="2023-08-31T20:40:48.264" v="317" actId="47"/>
        <pc:sldMkLst>
          <pc:docMk/>
          <pc:sldMk cId="78693053" sldId="1480"/>
        </pc:sldMkLst>
      </pc:sldChg>
      <pc:sldChg chg="del">
        <pc:chgData name="O'Neill, Greg A FOR:EX" userId="5f6c4be0-a749-4427-a579-26b1a441d25b" providerId="ADAL" clId="{540E42D4-9B38-40B0-A38E-46BECD23B865}" dt="2023-08-31T20:40:48.264" v="317" actId="47"/>
        <pc:sldMkLst>
          <pc:docMk/>
          <pc:sldMk cId="2423471355" sldId="1481"/>
        </pc:sldMkLst>
      </pc:sldChg>
      <pc:sldChg chg="addSp delSp modSp mod">
        <pc:chgData name="O'Neill, Greg A FOR:EX" userId="5f6c4be0-a749-4427-a579-26b1a441d25b" providerId="ADAL" clId="{540E42D4-9B38-40B0-A38E-46BECD23B865}" dt="2023-08-31T21:13:20.008" v="1826"/>
        <pc:sldMkLst>
          <pc:docMk/>
          <pc:sldMk cId="3400541044" sldId="1487"/>
        </pc:sldMkLst>
        <pc:spChg chg="add mod">
          <ac:chgData name="O'Neill, Greg A FOR:EX" userId="5f6c4be0-a749-4427-a579-26b1a441d25b" providerId="ADAL" clId="{540E42D4-9B38-40B0-A38E-46BECD23B865}" dt="2023-08-31T21:13:20.008" v="1826"/>
          <ac:spMkLst>
            <pc:docMk/>
            <pc:sldMk cId="3400541044" sldId="1487"/>
            <ac:spMk id="2" creationId="{10253DF3-98BC-29A9-A2C3-0C9A51C013C1}"/>
          </ac:spMkLst>
        </pc:spChg>
        <pc:spChg chg="del mod">
          <ac:chgData name="O'Neill, Greg A FOR:EX" userId="5f6c4be0-a749-4427-a579-26b1a441d25b" providerId="ADAL" clId="{540E42D4-9B38-40B0-A38E-46BECD23B865}" dt="2023-08-31T21:13:19.743" v="1825" actId="478"/>
          <ac:spMkLst>
            <pc:docMk/>
            <pc:sldMk cId="3400541044" sldId="1487"/>
            <ac:spMk id="13" creationId="{B2FF5395-9FF6-BF8A-3367-1E220E21171F}"/>
          </ac:spMkLst>
        </pc:spChg>
      </pc:sldChg>
      <pc:sldChg chg="del">
        <pc:chgData name="O'Neill, Greg A FOR:EX" userId="5f6c4be0-a749-4427-a579-26b1a441d25b" providerId="ADAL" clId="{540E42D4-9B38-40B0-A38E-46BECD23B865}" dt="2023-08-31T14:12:17.876" v="56" actId="47"/>
        <pc:sldMkLst>
          <pc:docMk/>
          <pc:sldMk cId="3136702453" sldId="1488"/>
        </pc:sldMkLst>
      </pc:sldChg>
      <pc:sldChg chg="del">
        <pc:chgData name="O'Neill, Greg A FOR:EX" userId="5f6c4be0-a749-4427-a579-26b1a441d25b" providerId="ADAL" clId="{540E42D4-9B38-40B0-A38E-46BECD23B865}" dt="2023-08-31T20:40:48.264" v="317" actId="47"/>
        <pc:sldMkLst>
          <pc:docMk/>
          <pc:sldMk cId="3535074581" sldId="1490"/>
        </pc:sldMkLst>
      </pc:sldChg>
      <pc:sldChg chg="del">
        <pc:chgData name="O'Neill, Greg A FOR:EX" userId="5f6c4be0-a749-4427-a579-26b1a441d25b" providerId="ADAL" clId="{540E42D4-9B38-40B0-A38E-46BECD23B865}" dt="2023-08-31T20:40:59.259" v="318" actId="47"/>
        <pc:sldMkLst>
          <pc:docMk/>
          <pc:sldMk cId="431325840" sldId="1493"/>
        </pc:sldMkLst>
      </pc:sldChg>
      <pc:sldChg chg="modSp mod">
        <pc:chgData name="O'Neill, Greg A FOR:EX" userId="5f6c4be0-a749-4427-a579-26b1a441d25b" providerId="ADAL" clId="{540E42D4-9B38-40B0-A38E-46BECD23B865}" dt="2023-08-31T21:24:39.109" v="2618" actId="6549"/>
        <pc:sldMkLst>
          <pc:docMk/>
          <pc:sldMk cId="2501557944" sldId="1496"/>
        </pc:sldMkLst>
        <pc:spChg chg="mod">
          <ac:chgData name="O'Neill, Greg A FOR:EX" userId="5f6c4be0-a749-4427-a579-26b1a441d25b" providerId="ADAL" clId="{540E42D4-9B38-40B0-A38E-46BECD23B865}" dt="2023-08-31T21:24:39.109" v="2618" actId="6549"/>
          <ac:spMkLst>
            <pc:docMk/>
            <pc:sldMk cId="2501557944" sldId="1496"/>
            <ac:spMk id="16" creationId="{907C468E-3D16-D645-2BB8-9C8982B61D05}"/>
          </ac:spMkLst>
        </pc:spChg>
      </pc:sldChg>
      <pc:sldChg chg="del">
        <pc:chgData name="O'Neill, Greg A FOR:EX" userId="5f6c4be0-a749-4427-a579-26b1a441d25b" providerId="ADAL" clId="{540E42D4-9B38-40B0-A38E-46BECD23B865}" dt="2023-08-31T20:40:48.264" v="317" actId="47"/>
        <pc:sldMkLst>
          <pc:docMk/>
          <pc:sldMk cId="4253078382" sldId="1497"/>
        </pc:sldMkLst>
      </pc:sldChg>
      <pc:sldChg chg="del">
        <pc:chgData name="O'Neill, Greg A FOR:EX" userId="5f6c4be0-a749-4427-a579-26b1a441d25b" providerId="ADAL" clId="{540E42D4-9B38-40B0-A38E-46BECD23B865}" dt="2023-08-31T14:12:20.636" v="57" actId="47"/>
        <pc:sldMkLst>
          <pc:docMk/>
          <pc:sldMk cId="368158259" sldId="1498"/>
        </pc:sldMkLst>
      </pc:sldChg>
      <pc:sldChg chg="del">
        <pc:chgData name="O'Neill, Greg A FOR:EX" userId="5f6c4be0-a749-4427-a579-26b1a441d25b" providerId="ADAL" clId="{540E42D4-9B38-40B0-A38E-46BECD23B865}" dt="2023-08-31T20:40:48.264" v="317" actId="47"/>
        <pc:sldMkLst>
          <pc:docMk/>
          <pc:sldMk cId="3129256783" sldId="1501"/>
        </pc:sldMkLst>
      </pc:sldChg>
      <pc:sldChg chg="modSp add mod">
        <pc:chgData name="O'Neill, Greg A FOR:EX" userId="5f6c4be0-a749-4427-a579-26b1a441d25b" providerId="ADAL" clId="{540E42D4-9B38-40B0-A38E-46BECD23B865}" dt="2023-08-31T14:30:45.712" v="316" actId="20577"/>
        <pc:sldMkLst>
          <pc:docMk/>
          <pc:sldMk cId="1885328744" sldId="1505"/>
        </pc:sldMkLst>
        <pc:spChg chg="mod">
          <ac:chgData name="O'Neill, Greg A FOR:EX" userId="5f6c4be0-a749-4427-a579-26b1a441d25b" providerId="ADAL" clId="{540E42D4-9B38-40B0-A38E-46BECD23B865}" dt="2023-08-31T14:22:38.169" v="119" actId="207"/>
          <ac:spMkLst>
            <pc:docMk/>
            <pc:sldMk cId="1885328744" sldId="1505"/>
            <ac:spMk id="5" creationId="{881CD8AF-932D-613E-5BC4-0DD4CBAED6F3}"/>
          </ac:spMkLst>
        </pc:spChg>
        <pc:spChg chg="mod">
          <ac:chgData name="O'Neill, Greg A FOR:EX" userId="5f6c4be0-a749-4427-a579-26b1a441d25b" providerId="ADAL" clId="{540E42D4-9B38-40B0-A38E-46BECD23B865}" dt="2023-08-31T14:30:45.712" v="316" actId="20577"/>
          <ac:spMkLst>
            <pc:docMk/>
            <pc:sldMk cId="1885328744" sldId="1505"/>
            <ac:spMk id="16" creationId="{907C468E-3D16-D645-2BB8-9C8982B61D05}"/>
          </ac:spMkLst>
        </pc:spChg>
      </pc:sldChg>
      <pc:sldChg chg="addSp modSp add mod">
        <pc:chgData name="O'Neill, Greg A FOR:EX" userId="5f6c4be0-a749-4427-a579-26b1a441d25b" providerId="ADAL" clId="{540E42D4-9B38-40B0-A38E-46BECD23B865}" dt="2023-08-31T21:08:31.059" v="1741" actId="6549"/>
        <pc:sldMkLst>
          <pc:docMk/>
          <pc:sldMk cId="2397609048" sldId="1506"/>
        </pc:sldMkLst>
        <pc:spChg chg="add mod">
          <ac:chgData name="O'Neill, Greg A FOR:EX" userId="5f6c4be0-a749-4427-a579-26b1a441d25b" providerId="ADAL" clId="{540E42D4-9B38-40B0-A38E-46BECD23B865}" dt="2023-08-31T21:08:31.059" v="1741" actId="6549"/>
          <ac:spMkLst>
            <pc:docMk/>
            <pc:sldMk cId="2397609048" sldId="1506"/>
            <ac:spMk id="14" creationId="{3879D0CA-AAE2-5326-EE07-AC54A5D11D0A}"/>
          </ac:spMkLst>
        </pc:spChg>
      </pc:sldChg>
      <pc:sldChg chg="new del">
        <pc:chgData name="O'Neill, Greg A FOR:EX" userId="5f6c4be0-a749-4427-a579-26b1a441d25b" providerId="ADAL" clId="{540E42D4-9B38-40B0-A38E-46BECD23B865}" dt="2023-08-31T20:47:05.083" v="359" actId="47"/>
        <pc:sldMkLst>
          <pc:docMk/>
          <pc:sldMk cId="3725976010" sldId="150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372" cy="464184"/>
          </a:xfrm>
          <a:prstGeom prst="rect">
            <a:avLst/>
          </a:prstGeom>
        </p:spPr>
        <p:txBody>
          <a:bodyPr vert="horz" lIns="91650" tIns="45825" rIns="91650" bIns="45825" rtlCol="0"/>
          <a:lstStyle>
            <a:lvl1pPr algn="l">
              <a:defRPr sz="1200"/>
            </a:lvl1pPr>
          </a:lstStyle>
          <a:p>
            <a:endParaRPr lang="en-CA"/>
          </a:p>
        </p:txBody>
      </p:sp>
      <p:sp>
        <p:nvSpPr>
          <p:cNvPr id="3" name="Date Placeholder 2"/>
          <p:cNvSpPr>
            <a:spLocks noGrp="1"/>
          </p:cNvSpPr>
          <p:nvPr>
            <p:ph type="dt" sz="quarter" idx="1"/>
          </p:nvPr>
        </p:nvSpPr>
        <p:spPr>
          <a:xfrm>
            <a:off x="3970436" y="0"/>
            <a:ext cx="3038372" cy="464184"/>
          </a:xfrm>
          <a:prstGeom prst="rect">
            <a:avLst/>
          </a:prstGeom>
        </p:spPr>
        <p:txBody>
          <a:bodyPr vert="horz" lIns="91650" tIns="45825" rIns="91650" bIns="45825" rtlCol="0"/>
          <a:lstStyle>
            <a:lvl1pPr algn="r">
              <a:defRPr sz="1200"/>
            </a:lvl1pPr>
          </a:lstStyle>
          <a:p>
            <a:fld id="{8977557D-209E-403D-91D2-DC77CD080DBC}" type="datetimeFigureOut">
              <a:rPr lang="en-CA" smtClean="0"/>
              <a:t>2023-08-31</a:t>
            </a:fld>
            <a:endParaRPr lang="en-CA"/>
          </a:p>
        </p:txBody>
      </p:sp>
      <p:sp>
        <p:nvSpPr>
          <p:cNvPr id="4" name="Footer Placeholder 3"/>
          <p:cNvSpPr>
            <a:spLocks noGrp="1"/>
          </p:cNvSpPr>
          <p:nvPr>
            <p:ph type="ftr" sz="quarter" idx="2"/>
          </p:nvPr>
        </p:nvSpPr>
        <p:spPr>
          <a:xfrm>
            <a:off x="0" y="8830627"/>
            <a:ext cx="3038372" cy="464184"/>
          </a:xfrm>
          <a:prstGeom prst="rect">
            <a:avLst/>
          </a:prstGeom>
        </p:spPr>
        <p:txBody>
          <a:bodyPr vert="horz" lIns="91650" tIns="45825" rIns="91650" bIns="45825" rtlCol="0" anchor="b"/>
          <a:lstStyle>
            <a:lvl1pPr algn="l">
              <a:defRPr sz="1200"/>
            </a:lvl1pPr>
          </a:lstStyle>
          <a:p>
            <a:endParaRPr lang="en-CA"/>
          </a:p>
        </p:txBody>
      </p:sp>
      <p:sp>
        <p:nvSpPr>
          <p:cNvPr id="5" name="Slide Number Placeholder 4"/>
          <p:cNvSpPr>
            <a:spLocks noGrp="1"/>
          </p:cNvSpPr>
          <p:nvPr>
            <p:ph type="sldNum" sz="quarter" idx="3"/>
          </p:nvPr>
        </p:nvSpPr>
        <p:spPr>
          <a:xfrm>
            <a:off x="3970436" y="8830627"/>
            <a:ext cx="3038372" cy="464184"/>
          </a:xfrm>
          <a:prstGeom prst="rect">
            <a:avLst/>
          </a:prstGeom>
        </p:spPr>
        <p:txBody>
          <a:bodyPr vert="horz" lIns="91650" tIns="45825" rIns="91650" bIns="45825" rtlCol="0" anchor="b"/>
          <a:lstStyle>
            <a:lvl1pPr algn="r">
              <a:defRPr sz="1200"/>
            </a:lvl1pPr>
          </a:lstStyle>
          <a:p>
            <a:fld id="{21EF3AF6-551C-461E-B5A4-305778850708}" type="slidenum">
              <a:rPr lang="en-CA" smtClean="0"/>
              <a:t>‹#›</a:t>
            </a:fld>
            <a:endParaRPr lang="en-CA"/>
          </a:p>
        </p:txBody>
      </p:sp>
    </p:spTree>
    <p:extLst>
      <p:ext uri="{BB962C8B-B14F-4D97-AF65-F5344CB8AC3E}">
        <p14:creationId xmlns:p14="http://schemas.microsoft.com/office/powerpoint/2010/main" val="4266045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3172" tIns="46586" rIns="93172" bIns="46586" rtlCol="0"/>
          <a:lstStyle>
            <a:lvl1pPr algn="l">
              <a:defRPr sz="1200"/>
            </a:lvl1pPr>
          </a:lstStyle>
          <a:p>
            <a:endParaRPr lang="en-CA"/>
          </a:p>
        </p:txBody>
      </p:sp>
      <p:sp>
        <p:nvSpPr>
          <p:cNvPr id="3" name="Date Placeholder 2"/>
          <p:cNvSpPr>
            <a:spLocks noGrp="1"/>
          </p:cNvSpPr>
          <p:nvPr>
            <p:ph type="dt" idx="1"/>
          </p:nvPr>
        </p:nvSpPr>
        <p:spPr>
          <a:xfrm>
            <a:off x="3970938" y="1"/>
            <a:ext cx="3037840" cy="464820"/>
          </a:xfrm>
          <a:prstGeom prst="rect">
            <a:avLst/>
          </a:prstGeom>
        </p:spPr>
        <p:txBody>
          <a:bodyPr vert="horz" lIns="93172" tIns="46586" rIns="93172" bIns="46586" rtlCol="0"/>
          <a:lstStyle>
            <a:lvl1pPr algn="r">
              <a:defRPr sz="1200"/>
            </a:lvl1pPr>
          </a:lstStyle>
          <a:p>
            <a:fld id="{BFEB0EAA-7258-46F4-B282-EC9C3A4E56B5}" type="datetimeFigureOut">
              <a:rPr lang="en-CA" smtClean="0"/>
              <a:t>2023-08-31</a:t>
            </a:fld>
            <a:endParaRPr lang="en-CA"/>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endParaRPr lang="en-CA"/>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2" tIns="46586" rIns="93172"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200"/>
            </a:lvl1pPr>
          </a:lstStyle>
          <a:p>
            <a:fld id="{DB85F949-C936-413F-B72D-08A493E99A98}" type="slidenum">
              <a:rPr lang="en-CA" smtClean="0"/>
              <a:t>‹#›</a:t>
            </a:fld>
            <a:endParaRPr lang="en-CA"/>
          </a:p>
        </p:txBody>
      </p:sp>
    </p:spTree>
    <p:extLst>
      <p:ext uri="{BB962C8B-B14F-4D97-AF65-F5344CB8AC3E}">
        <p14:creationId xmlns:p14="http://schemas.microsoft.com/office/powerpoint/2010/main" val="1692140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CA" sz="1600" dirty="0"/>
              <a:t>Switching gears to applied</a:t>
            </a:r>
          </a:p>
          <a:p>
            <a:pPr marL="342900" indent="-342900">
              <a:buFont typeface="Arial" panose="020B0604020202020204" pitchFamily="34" charset="0"/>
              <a:buChar char="•"/>
            </a:pPr>
            <a:r>
              <a:rPr lang="en-CA" sz="1600" dirty="0"/>
              <a:t>policy, BC 300MM</a:t>
            </a:r>
          </a:p>
        </p:txBody>
      </p:sp>
      <p:sp>
        <p:nvSpPr>
          <p:cNvPr id="4" name="Slide Number Placeholder 3"/>
          <p:cNvSpPr>
            <a:spLocks noGrp="1"/>
          </p:cNvSpPr>
          <p:nvPr>
            <p:ph type="sldNum" sz="quarter" idx="10"/>
          </p:nvPr>
        </p:nvSpPr>
        <p:spPr/>
        <p:txBody>
          <a:bodyPr/>
          <a:lstStyle/>
          <a:p>
            <a:fld id="{DB85F949-C936-413F-B72D-08A493E99A98}" type="slidenum">
              <a:rPr lang="en-CA" smtClean="0"/>
              <a:t>1</a:t>
            </a:fld>
            <a:endParaRPr lang="en-CA"/>
          </a:p>
        </p:txBody>
      </p:sp>
    </p:spTree>
    <p:extLst>
      <p:ext uri="{BB962C8B-B14F-4D97-AF65-F5344CB8AC3E}">
        <p14:creationId xmlns:p14="http://schemas.microsoft.com/office/powerpoint/2010/main" val="2259274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CA" sz="1600" dirty="0"/>
              <a:t>Switching gears to applied</a:t>
            </a:r>
          </a:p>
          <a:p>
            <a:pPr marL="342900" indent="-342900">
              <a:buFont typeface="Arial" panose="020B0604020202020204" pitchFamily="34" charset="0"/>
              <a:buChar char="•"/>
            </a:pPr>
            <a:r>
              <a:rPr lang="en-CA" sz="1600" dirty="0"/>
              <a:t>policy, BC 300MM</a:t>
            </a:r>
          </a:p>
        </p:txBody>
      </p:sp>
      <p:sp>
        <p:nvSpPr>
          <p:cNvPr id="4" name="Slide Number Placeholder 3"/>
          <p:cNvSpPr>
            <a:spLocks noGrp="1"/>
          </p:cNvSpPr>
          <p:nvPr>
            <p:ph type="sldNum" sz="quarter" idx="10"/>
          </p:nvPr>
        </p:nvSpPr>
        <p:spPr/>
        <p:txBody>
          <a:bodyPr/>
          <a:lstStyle/>
          <a:p>
            <a:fld id="{DB85F949-C936-413F-B72D-08A493E99A98}" type="slidenum">
              <a:rPr lang="en-CA" smtClean="0"/>
              <a:t>2</a:t>
            </a:fld>
            <a:endParaRPr lang="en-CA"/>
          </a:p>
        </p:txBody>
      </p:sp>
    </p:spTree>
    <p:extLst>
      <p:ext uri="{BB962C8B-B14F-4D97-AF65-F5344CB8AC3E}">
        <p14:creationId xmlns:p14="http://schemas.microsoft.com/office/powerpoint/2010/main" val="2533251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All partially related to CC</a:t>
            </a:r>
          </a:p>
          <a:p>
            <a:r>
              <a:rPr lang="en-CA" dirty="0"/>
              <a:t>To the extent that pops differ in their tolerance of these traits, and differences are patterned on seed source climate, may be able to address these problems through strategic population selection during reforestation.</a:t>
            </a:r>
          </a:p>
        </p:txBody>
      </p:sp>
      <p:sp>
        <p:nvSpPr>
          <p:cNvPr id="4" name="Slide Number Placeholder 3"/>
          <p:cNvSpPr>
            <a:spLocks noGrp="1"/>
          </p:cNvSpPr>
          <p:nvPr>
            <p:ph type="sldNum" sz="quarter" idx="10"/>
          </p:nvPr>
        </p:nvSpPr>
        <p:spPr/>
        <p:txBody>
          <a:bodyPr/>
          <a:lstStyle/>
          <a:p>
            <a:fld id="{DB85F949-C936-413F-B72D-08A493E99A98}" type="slidenum">
              <a:rPr lang="en-CA" smtClean="0"/>
              <a:t>3</a:t>
            </a:fld>
            <a:endParaRPr lang="en-CA"/>
          </a:p>
        </p:txBody>
      </p:sp>
    </p:spTree>
    <p:extLst>
      <p:ext uri="{BB962C8B-B14F-4D97-AF65-F5344CB8AC3E}">
        <p14:creationId xmlns:p14="http://schemas.microsoft.com/office/powerpoint/2010/main" val="916651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17">
              <a:defRPr/>
            </a:pPr>
            <a:r>
              <a:rPr lang="en-CA" baseline="0" dirty="0"/>
              <a:t>Experimental evidence that CC not good for trees.</a:t>
            </a:r>
          </a:p>
          <a:p>
            <a:pPr defTabSz="931717">
              <a:defRPr/>
            </a:pPr>
            <a:r>
              <a:rPr lang="en-CA" baseline="0" dirty="0"/>
              <a:t>65 000 trees; 62 locations; 140 pops</a:t>
            </a:r>
          </a:p>
          <a:p>
            <a:pPr defTabSz="931717">
              <a:defRPr/>
            </a:pPr>
            <a:r>
              <a:rPr lang="en-CA" baseline="0" dirty="0"/>
              <a:t>Age 35</a:t>
            </a:r>
            <a:endParaRPr lang="en-CA" dirty="0"/>
          </a:p>
        </p:txBody>
      </p:sp>
      <p:sp>
        <p:nvSpPr>
          <p:cNvPr id="4" name="Slide Number Placeholder 3"/>
          <p:cNvSpPr>
            <a:spLocks noGrp="1"/>
          </p:cNvSpPr>
          <p:nvPr>
            <p:ph type="sldNum" sz="quarter" idx="10"/>
          </p:nvPr>
        </p:nvSpPr>
        <p:spPr/>
        <p:txBody>
          <a:bodyPr/>
          <a:lstStyle/>
          <a:p>
            <a:fld id="{DB85F949-C936-413F-B72D-08A493E99A98}" type="slidenum">
              <a:rPr lang="en-CA" smtClean="0"/>
              <a:t>5</a:t>
            </a:fld>
            <a:endParaRPr lang="en-CA"/>
          </a:p>
        </p:txBody>
      </p:sp>
    </p:spTree>
    <p:extLst>
      <p:ext uri="{BB962C8B-B14F-4D97-AF65-F5344CB8AC3E}">
        <p14:creationId xmlns:p14="http://schemas.microsoft.com/office/powerpoint/2010/main" val="1411348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baseline="0" dirty="0"/>
          </a:p>
        </p:txBody>
      </p:sp>
      <p:sp>
        <p:nvSpPr>
          <p:cNvPr id="4" name="Slide Number Placeholder 3"/>
          <p:cNvSpPr>
            <a:spLocks noGrp="1"/>
          </p:cNvSpPr>
          <p:nvPr>
            <p:ph type="sldNum" sz="quarter" idx="10"/>
          </p:nvPr>
        </p:nvSpPr>
        <p:spPr/>
        <p:txBody>
          <a:bodyPr/>
          <a:lstStyle/>
          <a:p>
            <a:fld id="{0045E8E1-6915-4A50-80A3-866923952F00}" type="slidenum">
              <a:rPr lang="en-CA" smtClean="0"/>
              <a:pPr/>
              <a:t>6</a:t>
            </a:fld>
            <a:endParaRPr lang="en-CA"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When population differentiation is considered, rarely are predictions of </a:t>
            </a:r>
            <a:r>
              <a:rPr lang="en-CA"/>
              <a:t>long term growth </a:t>
            </a:r>
            <a:r>
              <a:rPr lang="en-CA" dirty="0"/>
              <a:t>impacts of CC positive.</a:t>
            </a:r>
          </a:p>
        </p:txBody>
      </p:sp>
      <p:sp>
        <p:nvSpPr>
          <p:cNvPr id="4" name="Slide Number Placeholder 3"/>
          <p:cNvSpPr>
            <a:spLocks noGrp="1"/>
          </p:cNvSpPr>
          <p:nvPr>
            <p:ph type="sldNum" sz="quarter" idx="10"/>
          </p:nvPr>
        </p:nvSpPr>
        <p:spPr/>
        <p:txBody>
          <a:bodyPr/>
          <a:lstStyle/>
          <a:p>
            <a:fld id="{DB85F949-C936-413F-B72D-08A493E99A98}" type="slidenum">
              <a:rPr lang="en-CA" smtClean="0"/>
              <a:t>7</a:t>
            </a:fld>
            <a:endParaRPr lang="en-CA"/>
          </a:p>
        </p:txBody>
      </p:sp>
    </p:spTree>
    <p:extLst>
      <p:ext uri="{BB962C8B-B14F-4D97-AF65-F5344CB8AC3E}">
        <p14:creationId xmlns:p14="http://schemas.microsoft.com/office/powerpoint/2010/main" val="83898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dirty="0"/>
              <a:t>The good news: AM can mitigate CC impacts</a:t>
            </a:r>
          </a:p>
          <a:p>
            <a:r>
              <a:rPr lang="en-CA" sz="1200" dirty="0"/>
              <a:t>AM is the movement of trees to track CC</a:t>
            </a:r>
          </a:p>
          <a:p>
            <a:r>
              <a:rPr lang="en-CA" sz="1200" dirty="0"/>
              <a:t>Achieved by planting trees from a climate slightly warmer than the planting site</a:t>
            </a:r>
          </a:p>
          <a:p>
            <a:r>
              <a:rPr lang="en-CA" sz="1200" dirty="0"/>
              <a:t>Most widely studied and supported CC adaptation strategy</a:t>
            </a:r>
          </a:p>
          <a:p>
            <a:endParaRPr lang="en-CA" dirty="0"/>
          </a:p>
          <a:p>
            <a:endParaRPr lang="en-CA" dirty="0"/>
          </a:p>
        </p:txBody>
      </p:sp>
      <p:sp>
        <p:nvSpPr>
          <p:cNvPr id="4" name="Slide Number Placeholder 3"/>
          <p:cNvSpPr>
            <a:spLocks noGrp="1"/>
          </p:cNvSpPr>
          <p:nvPr>
            <p:ph type="sldNum" sz="quarter" idx="10"/>
          </p:nvPr>
        </p:nvSpPr>
        <p:spPr/>
        <p:txBody>
          <a:bodyPr/>
          <a:lstStyle/>
          <a:p>
            <a:pPr>
              <a:defRPr/>
            </a:pPr>
            <a:fld id="{0654323C-8F87-4463-94D9-D7BCA3A651A2}" type="slidenum">
              <a:rPr lang="en-US" smtClean="0"/>
              <a:pPr>
                <a:defRPr/>
              </a:pPr>
              <a:t>9</a:t>
            </a:fld>
            <a:endParaRPr lang="en-US"/>
          </a:p>
        </p:txBody>
      </p:sp>
    </p:spTree>
    <p:extLst>
      <p:ext uri="{BB962C8B-B14F-4D97-AF65-F5344CB8AC3E}">
        <p14:creationId xmlns:p14="http://schemas.microsoft.com/office/powerpoint/2010/main" val="26105032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AM within species can be achieved by moving populations uphill. But this strategy does not resolve the need to move populations poleward.</a:t>
            </a:r>
          </a:p>
        </p:txBody>
      </p:sp>
      <p:sp>
        <p:nvSpPr>
          <p:cNvPr id="4" name="Slide Number Placeholder 3"/>
          <p:cNvSpPr>
            <a:spLocks noGrp="1"/>
          </p:cNvSpPr>
          <p:nvPr>
            <p:ph type="sldNum" sz="quarter" idx="10"/>
          </p:nvPr>
        </p:nvSpPr>
        <p:spPr/>
        <p:txBody>
          <a:bodyPr/>
          <a:lstStyle/>
          <a:p>
            <a:fld id="{DB85F949-C936-413F-B72D-08A493E99A98}" type="slidenum">
              <a:rPr lang="en-CA" smtClean="0"/>
              <a:t>10</a:t>
            </a:fld>
            <a:endParaRPr lang="en-CA"/>
          </a:p>
        </p:txBody>
      </p:sp>
    </p:spTree>
    <p:extLst>
      <p:ext uri="{BB962C8B-B14F-4D97-AF65-F5344CB8AC3E}">
        <p14:creationId xmlns:p14="http://schemas.microsoft.com/office/powerpoint/2010/main" val="23868405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Fitness peak</a:t>
            </a:r>
          </a:p>
          <a:p>
            <a:r>
              <a:rPr lang="en-CA" dirty="0"/>
              <a:t>Temp deviation graph &gt;</a:t>
            </a:r>
            <a:r>
              <a:rPr lang="en-CA" baseline="0" dirty="0"/>
              <a:t> i</a:t>
            </a:r>
            <a:r>
              <a:rPr lang="en-CA" dirty="0"/>
              <a:t>nsight</a:t>
            </a:r>
            <a:r>
              <a:rPr lang="en-CA" baseline="0" dirty="0"/>
              <a:t> to tree happy place</a:t>
            </a:r>
          </a:p>
          <a:p>
            <a:r>
              <a:rPr lang="en-CA" dirty="0"/>
              <a:t>CC</a:t>
            </a:r>
            <a:r>
              <a:rPr lang="en-CA" baseline="0" dirty="0"/>
              <a:t> faster Migration   &gt; lag  (correct for the sins of the past)</a:t>
            </a:r>
          </a:p>
          <a:p>
            <a:r>
              <a:rPr lang="en-CA" baseline="0" dirty="0"/>
              <a:t>Beginning and end can be ascertained very accurately</a:t>
            </a:r>
          </a:p>
          <a:p>
            <a:r>
              <a:rPr lang="en-CA" baseline="0" dirty="0"/>
              <a:t>If you plant a tree perfectly adapted to today’s climate….</a:t>
            </a:r>
          </a:p>
          <a:p>
            <a:r>
              <a:rPr lang="en-CA" baseline="0" dirty="0"/>
              <a:t>Genetic restoration</a:t>
            </a:r>
          </a:p>
        </p:txBody>
      </p:sp>
      <p:sp>
        <p:nvSpPr>
          <p:cNvPr id="4" name="Slide Number Placeholder 3"/>
          <p:cNvSpPr>
            <a:spLocks noGrp="1"/>
          </p:cNvSpPr>
          <p:nvPr>
            <p:ph type="sldNum" sz="quarter" idx="10"/>
          </p:nvPr>
        </p:nvSpPr>
        <p:spPr/>
        <p:txBody>
          <a:bodyPr/>
          <a:lstStyle/>
          <a:p>
            <a:fld id="{2F180B10-28A3-4DE2-B956-A4CF4DE86A64}" type="slidenum">
              <a:rPr lang="en-CA" smtClean="0"/>
              <a:t>11</a:t>
            </a:fld>
            <a:endParaRPr lang="en-CA"/>
          </a:p>
        </p:txBody>
      </p:sp>
    </p:spTree>
    <p:extLst>
      <p:ext uri="{BB962C8B-B14F-4D97-AF65-F5344CB8AC3E}">
        <p14:creationId xmlns:p14="http://schemas.microsoft.com/office/powerpoint/2010/main" val="25370466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DB85F949-C936-413F-B72D-08A493E99A98}" type="slidenum">
              <a:rPr lang="en-CA" smtClean="0"/>
              <a:t>17</a:t>
            </a:fld>
            <a:endParaRPr lang="en-CA"/>
          </a:p>
        </p:txBody>
      </p:sp>
    </p:spTree>
    <p:extLst>
      <p:ext uri="{BB962C8B-B14F-4D97-AF65-F5344CB8AC3E}">
        <p14:creationId xmlns:p14="http://schemas.microsoft.com/office/powerpoint/2010/main" val="4281354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DB85F949-C936-413F-B72D-08A493E99A98}" type="slidenum">
              <a:rPr lang="en-CA" smtClean="0"/>
              <a:t>19</a:t>
            </a:fld>
            <a:endParaRPr lang="en-CA"/>
          </a:p>
        </p:txBody>
      </p:sp>
    </p:spTree>
    <p:extLst>
      <p:ext uri="{BB962C8B-B14F-4D97-AF65-F5344CB8AC3E}">
        <p14:creationId xmlns:p14="http://schemas.microsoft.com/office/powerpoint/2010/main" val="2925501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DB85F949-C936-413F-B72D-08A493E99A98}" type="slidenum">
              <a:rPr lang="en-CA" smtClean="0"/>
              <a:t>20</a:t>
            </a:fld>
            <a:endParaRPr lang="en-CA"/>
          </a:p>
        </p:txBody>
      </p:sp>
    </p:spTree>
    <p:extLst>
      <p:ext uri="{BB962C8B-B14F-4D97-AF65-F5344CB8AC3E}">
        <p14:creationId xmlns:p14="http://schemas.microsoft.com/office/powerpoint/2010/main" val="292550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Risk</a:t>
            </a:r>
          </a:p>
          <a:p>
            <a:r>
              <a:rPr lang="en-CA" dirty="0"/>
              <a:t>plant local	seed is from a</a:t>
            </a:r>
            <a:r>
              <a:rPr lang="en-CA" baseline="0" dirty="0"/>
              <a:t> location 1</a:t>
            </a:r>
            <a:r>
              <a:rPr lang="en-CA" dirty="0"/>
              <a:t>.5 °C colder than plantation</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a:t>AM	seed is from a</a:t>
            </a:r>
            <a:r>
              <a:rPr lang="en-CA" baseline="0" dirty="0"/>
              <a:t> location 0</a:t>
            </a:r>
            <a:r>
              <a:rPr lang="en-CA" dirty="0"/>
              <a:t>.5 °C warmer than plantation</a:t>
            </a:r>
          </a:p>
          <a:p>
            <a:endParaRPr lang="en-CA" dirty="0"/>
          </a:p>
        </p:txBody>
      </p:sp>
      <p:sp>
        <p:nvSpPr>
          <p:cNvPr id="4" name="Slide Number Placeholder 3"/>
          <p:cNvSpPr>
            <a:spLocks noGrp="1"/>
          </p:cNvSpPr>
          <p:nvPr>
            <p:ph type="sldNum" sz="quarter" idx="10"/>
          </p:nvPr>
        </p:nvSpPr>
        <p:spPr/>
        <p:txBody>
          <a:bodyPr/>
          <a:lstStyle/>
          <a:p>
            <a:fld id="{DB85F949-C936-413F-B72D-08A493E99A98}" type="slidenum">
              <a:rPr lang="en-CA" smtClean="0"/>
              <a:t>21</a:t>
            </a:fld>
            <a:endParaRPr lang="en-CA"/>
          </a:p>
        </p:txBody>
      </p:sp>
    </p:spTree>
    <p:extLst>
      <p:ext uri="{BB962C8B-B14F-4D97-AF65-F5344CB8AC3E}">
        <p14:creationId xmlns:p14="http://schemas.microsoft.com/office/powerpoint/2010/main" val="2925501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DB85F949-C936-413F-B72D-08A493E99A98}" type="slidenum">
              <a:rPr lang="en-CA" smtClean="0"/>
              <a:t>22</a:t>
            </a:fld>
            <a:endParaRPr lang="en-CA"/>
          </a:p>
        </p:txBody>
      </p:sp>
    </p:spTree>
    <p:extLst>
      <p:ext uri="{BB962C8B-B14F-4D97-AF65-F5344CB8AC3E}">
        <p14:creationId xmlns:p14="http://schemas.microsoft.com/office/powerpoint/2010/main" val="2925501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DB85F949-C936-413F-B72D-08A493E99A98}" type="slidenum">
              <a:rPr lang="en-CA" smtClean="0"/>
              <a:t>23</a:t>
            </a:fld>
            <a:endParaRPr lang="en-CA"/>
          </a:p>
        </p:txBody>
      </p:sp>
    </p:spTree>
    <p:extLst>
      <p:ext uri="{BB962C8B-B14F-4D97-AF65-F5344CB8AC3E}">
        <p14:creationId xmlns:p14="http://schemas.microsoft.com/office/powerpoint/2010/main" val="2925501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Implemented this month</a:t>
            </a:r>
          </a:p>
          <a:p>
            <a:endParaRPr lang="en-CA" dirty="0"/>
          </a:p>
        </p:txBody>
      </p:sp>
      <p:sp>
        <p:nvSpPr>
          <p:cNvPr id="4" name="Slide Number Placeholder 3"/>
          <p:cNvSpPr>
            <a:spLocks noGrp="1"/>
          </p:cNvSpPr>
          <p:nvPr>
            <p:ph type="sldNum" sz="quarter" idx="10"/>
          </p:nvPr>
        </p:nvSpPr>
        <p:spPr/>
        <p:txBody>
          <a:bodyPr/>
          <a:lstStyle/>
          <a:p>
            <a:fld id="{DB85F949-C936-413F-B72D-08A493E99A98}" type="slidenum">
              <a:rPr lang="en-CA" smtClean="0"/>
              <a:t>25</a:t>
            </a:fld>
            <a:endParaRPr lang="en-CA"/>
          </a:p>
        </p:txBody>
      </p:sp>
    </p:spTree>
    <p:extLst>
      <p:ext uri="{BB962C8B-B14F-4D97-AF65-F5344CB8AC3E}">
        <p14:creationId xmlns:p14="http://schemas.microsoft.com/office/powerpoint/2010/main" val="27977336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Risk</a:t>
            </a:r>
          </a:p>
          <a:p>
            <a:r>
              <a:rPr lang="en-CA" dirty="0"/>
              <a:t>plant local	seed is adapted</a:t>
            </a:r>
            <a:r>
              <a:rPr lang="en-CA" baseline="0" dirty="0"/>
              <a:t> to a climate 1</a:t>
            </a:r>
            <a:r>
              <a:rPr lang="en-CA" dirty="0"/>
              <a:t>.5 °C colder than plantation</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a:t>AM	seed is adapted to </a:t>
            </a:r>
            <a:r>
              <a:rPr lang="en-CA"/>
              <a:t>a climate</a:t>
            </a:r>
            <a:r>
              <a:rPr lang="en-CA" baseline="0"/>
              <a:t> </a:t>
            </a:r>
            <a:r>
              <a:rPr lang="en-CA" baseline="0" dirty="0"/>
              <a:t>0</a:t>
            </a:r>
            <a:r>
              <a:rPr lang="en-CA" dirty="0"/>
              <a:t>.5 °C warmer than plantation</a:t>
            </a:r>
          </a:p>
          <a:p>
            <a:endParaRPr lang="en-CA" dirty="0"/>
          </a:p>
        </p:txBody>
      </p:sp>
      <p:sp>
        <p:nvSpPr>
          <p:cNvPr id="4" name="Slide Number Placeholder 3"/>
          <p:cNvSpPr>
            <a:spLocks noGrp="1"/>
          </p:cNvSpPr>
          <p:nvPr>
            <p:ph type="sldNum" sz="quarter" idx="10"/>
          </p:nvPr>
        </p:nvSpPr>
        <p:spPr/>
        <p:txBody>
          <a:bodyPr/>
          <a:lstStyle/>
          <a:p>
            <a:fld id="{DB85F949-C936-413F-B72D-08A493E99A98}" type="slidenum">
              <a:rPr lang="en-CA" smtClean="0"/>
              <a:t>26</a:t>
            </a:fld>
            <a:endParaRPr lang="en-CA"/>
          </a:p>
        </p:txBody>
      </p:sp>
    </p:spTree>
    <p:extLst>
      <p:ext uri="{BB962C8B-B14F-4D97-AF65-F5344CB8AC3E}">
        <p14:creationId xmlns:p14="http://schemas.microsoft.com/office/powerpoint/2010/main" val="292550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Risk</a:t>
            </a:r>
          </a:p>
          <a:p>
            <a:r>
              <a:rPr lang="en-CA" dirty="0"/>
              <a:t>plant local	seed is adapted</a:t>
            </a:r>
            <a:r>
              <a:rPr lang="en-CA" baseline="0" dirty="0"/>
              <a:t> to a climate 1</a:t>
            </a:r>
            <a:r>
              <a:rPr lang="en-CA" dirty="0"/>
              <a:t>.5 °C colder than plantation</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a:t>AM	seed is adapted to a climate</a:t>
            </a:r>
            <a:r>
              <a:rPr lang="en-CA" baseline="0" dirty="0"/>
              <a:t> 0</a:t>
            </a:r>
            <a:r>
              <a:rPr lang="en-CA" dirty="0"/>
              <a:t>.5 °C warmer than plantation</a:t>
            </a:r>
          </a:p>
          <a:p>
            <a:endParaRPr lang="en-CA" dirty="0"/>
          </a:p>
        </p:txBody>
      </p:sp>
      <p:sp>
        <p:nvSpPr>
          <p:cNvPr id="4" name="Slide Number Placeholder 3"/>
          <p:cNvSpPr>
            <a:spLocks noGrp="1"/>
          </p:cNvSpPr>
          <p:nvPr>
            <p:ph type="sldNum" sz="quarter" idx="10"/>
          </p:nvPr>
        </p:nvSpPr>
        <p:spPr/>
        <p:txBody>
          <a:bodyPr/>
          <a:lstStyle/>
          <a:p>
            <a:fld id="{DB85F949-C936-413F-B72D-08A493E99A98}" type="slidenum">
              <a:rPr lang="en-CA" smtClean="0"/>
              <a:t>27</a:t>
            </a:fld>
            <a:endParaRPr lang="en-CA"/>
          </a:p>
        </p:txBody>
      </p:sp>
    </p:spTree>
    <p:extLst>
      <p:ext uri="{BB962C8B-B14F-4D97-AF65-F5344CB8AC3E}">
        <p14:creationId xmlns:p14="http://schemas.microsoft.com/office/powerpoint/2010/main" val="2925501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Risk</a:t>
            </a:r>
          </a:p>
          <a:p>
            <a:r>
              <a:rPr lang="en-CA" dirty="0"/>
              <a:t>plant local	seed is adapted</a:t>
            </a:r>
            <a:r>
              <a:rPr lang="en-CA" baseline="0" dirty="0"/>
              <a:t> to a climate 1</a:t>
            </a:r>
            <a:r>
              <a:rPr lang="en-CA" dirty="0"/>
              <a:t>.5 °C colder than plantation</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a:t>AM	seed is adapted to a climate</a:t>
            </a:r>
            <a:r>
              <a:rPr lang="en-CA" baseline="0" dirty="0"/>
              <a:t> 0</a:t>
            </a:r>
            <a:r>
              <a:rPr lang="en-CA" dirty="0"/>
              <a:t>.5 °C warmer than plantation</a:t>
            </a:r>
          </a:p>
          <a:p>
            <a:endParaRPr lang="en-CA" dirty="0"/>
          </a:p>
        </p:txBody>
      </p:sp>
      <p:sp>
        <p:nvSpPr>
          <p:cNvPr id="4" name="Slide Number Placeholder 3"/>
          <p:cNvSpPr>
            <a:spLocks noGrp="1"/>
          </p:cNvSpPr>
          <p:nvPr>
            <p:ph type="sldNum" sz="quarter" idx="10"/>
          </p:nvPr>
        </p:nvSpPr>
        <p:spPr/>
        <p:txBody>
          <a:bodyPr/>
          <a:lstStyle/>
          <a:p>
            <a:fld id="{DB85F949-C936-413F-B72D-08A493E99A98}" type="slidenum">
              <a:rPr lang="en-CA" smtClean="0"/>
              <a:t>28</a:t>
            </a:fld>
            <a:endParaRPr lang="en-CA"/>
          </a:p>
        </p:txBody>
      </p:sp>
    </p:spTree>
    <p:extLst>
      <p:ext uri="{BB962C8B-B14F-4D97-AF65-F5344CB8AC3E}">
        <p14:creationId xmlns:p14="http://schemas.microsoft.com/office/powerpoint/2010/main" val="2925501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CA" sz="1600" dirty="0"/>
              <a:t>Switching gears to applied</a:t>
            </a:r>
          </a:p>
          <a:p>
            <a:pPr marL="342900" indent="-342900">
              <a:buFont typeface="Arial" panose="020B0604020202020204" pitchFamily="34" charset="0"/>
              <a:buChar char="•"/>
            </a:pPr>
            <a:r>
              <a:rPr lang="en-CA" sz="1600" dirty="0"/>
              <a:t>policy, BC 300MM</a:t>
            </a:r>
          </a:p>
        </p:txBody>
      </p:sp>
      <p:sp>
        <p:nvSpPr>
          <p:cNvPr id="4" name="Slide Number Placeholder 3"/>
          <p:cNvSpPr>
            <a:spLocks noGrp="1"/>
          </p:cNvSpPr>
          <p:nvPr>
            <p:ph type="sldNum" sz="quarter" idx="10"/>
          </p:nvPr>
        </p:nvSpPr>
        <p:spPr/>
        <p:txBody>
          <a:bodyPr/>
          <a:lstStyle/>
          <a:p>
            <a:fld id="{DB85F949-C936-413F-B72D-08A493E99A98}" type="slidenum">
              <a:rPr lang="en-CA" smtClean="0"/>
              <a:t>31</a:t>
            </a:fld>
            <a:endParaRPr lang="en-CA"/>
          </a:p>
        </p:txBody>
      </p:sp>
    </p:spTree>
    <p:extLst>
      <p:ext uri="{BB962C8B-B14F-4D97-AF65-F5344CB8AC3E}">
        <p14:creationId xmlns:p14="http://schemas.microsoft.com/office/powerpoint/2010/main" val="29020850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a:t>Fd prov trial near Vernon – age-20</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a:t>Winter </a:t>
            </a:r>
            <a:r>
              <a:rPr lang="en-CA" dirty="0" err="1"/>
              <a:t>dessication</a:t>
            </a:r>
            <a:r>
              <a:rPr lang="en-CA" baseline="0" dirty="0"/>
              <a:t>/</a:t>
            </a:r>
            <a:r>
              <a:rPr lang="en-CA" baseline="0" dirty="0" err="1"/>
              <a:t>rhabdocline</a:t>
            </a:r>
            <a:r>
              <a:rPr lang="en-CA" baseline="0" dirty="0"/>
              <a:t> needle cast</a:t>
            </a:r>
            <a:endParaRPr lang="en-CA" dirty="0"/>
          </a:p>
          <a:p>
            <a:pPr marL="0" marR="0" indent="0" algn="l" defTabSz="914400" rtl="0" eaLnBrk="1" fontAlgn="auto" latinLnBrk="0" hangingPunct="1">
              <a:lnSpc>
                <a:spcPct val="100000"/>
              </a:lnSpc>
              <a:spcBef>
                <a:spcPts val="0"/>
              </a:spcBef>
              <a:spcAft>
                <a:spcPts val="0"/>
              </a:spcAft>
              <a:buClrTx/>
              <a:buSzTx/>
              <a:buFontTx/>
              <a:buNone/>
              <a:tabLst/>
              <a:defRPr/>
            </a:pPr>
            <a:r>
              <a:rPr lang="en-CA" dirty="0"/>
              <a:t>AM being considered</a:t>
            </a:r>
            <a:r>
              <a:rPr lang="en-CA" baseline="0" dirty="0"/>
              <a:t> – substantially shorter </a:t>
            </a:r>
            <a:r>
              <a:rPr lang="en-CA" dirty="0"/>
              <a:t>climate, </a:t>
            </a:r>
            <a:r>
              <a:rPr lang="en-CA" dirty="0" err="1"/>
              <a:t>geog</a:t>
            </a:r>
            <a:r>
              <a:rPr lang="en-CA" dirty="0"/>
              <a:t> and </a:t>
            </a:r>
            <a:r>
              <a:rPr lang="en-CA" dirty="0" err="1"/>
              <a:t>ecol</a:t>
            </a:r>
            <a:r>
              <a:rPr lang="en-CA" dirty="0"/>
              <a:t> </a:t>
            </a:r>
            <a:r>
              <a:rPr lang="en-CA" dirty="0" err="1"/>
              <a:t>dist</a:t>
            </a:r>
            <a:endParaRPr lang="en-CA" dirty="0"/>
          </a:p>
          <a:p>
            <a:pPr marL="0" marR="0" indent="0" algn="l" defTabSz="914400" rtl="0" eaLnBrk="1" fontAlgn="auto" latinLnBrk="0" hangingPunct="1">
              <a:lnSpc>
                <a:spcPct val="100000"/>
              </a:lnSpc>
              <a:spcBef>
                <a:spcPts val="0"/>
              </a:spcBef>
              <a:spcAft>
                <a:spcPts val="0"/>
              </a:spcAft>
              <a:buClrTx/>
              <a:buSzTx/>
              <a:buFontTx/>
              <a:buNone/>
              <a:tabLst/>
              <a:defRPr/>
            </a:pPr>
            <a:r>
              <a:rPr lang="en-CA" dirty="0"/>
              <a:t>Should</a:t>
            </a:r>
            <a:r>
              <a:rPr lang="en-CA" baseline="0" dirty="0"/>
              <a:t> not be haphazard</a:t>
            </a:r>
            <a:endParaRPr lang="en-CA" dirty="0"/>
          </a:p>
        </p:txBody>
      </p:sp>
      <p:sp>
        <p:nvSpPr>
          <p:cNvPr id="4" name="Slide Number Placeholder 3"/>
          <p:cNvSpPr>
            <a:spLocks noGrp="1"/>
          </p:cNvSpPr>
          <p:nvPr>
            <p:ph type="sldNum" sz="quarter" idx="10"/>
          </p:nvPr>
        </p:nvSpPr>
        <p:spPr/>
        <p:txBody>
          <a:bodyPr/>
          <a:lstStyle/>
          <a:p>
            <a:fld id="{DB85F949-C936-413F-B72D-08A493E99A98}" type="slidenum">
              <a:rPr lang="en-CA" smtClean="0"/>
              <a:t>32</a:t>
            </a:fld>
            <a:endParaRPr lang="en-CA"/>
          </a:p>
        </p:txBody>
      </p:sp>
    </p:spTree>
    <p:extLst>
      <p:ext uri="{BB962C8B-B14F-4D97-AF65-F5344CB8AC3E}">
        <p14:creationId xmlns:p14="http://schemas.microsoft.com/office/powerpoint/2010/main" val="3368603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a:t>Fd prov trial near Vernon – age-20</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a:t>Winter </a:t>
            </a:r>
            <a:r>
              <a:rPr lang="en-CA" dirty="0" err="1"/>
              <a:t>dessication</a:t>
            </a:r>
            <a:r>
              <a:rPr lang="en-CA" baseline="0" dirty="0"/>
              <a:t>/</a:t>
            </a:r>
            <a:r>
              <a:rPr lang="en-CA" baseline="0" dirty="0" err="1"/>
              <a:t>rhabdocline</a:t>
            </a:r>
            <a:r>
              <a:rPr lang="en-CA" baseline="0" dirty="0"/>
              <a:t> needle cast</a:t>
            </a:r>
            <a:endParaRPr lang="en-CA" dirty="0"/>
          </a:p>
          <a:p>
            <a:pPr marL="0" marR="0" indent="0" algn="l" defTabSz="914400" rtl="0" eaLnBrk="1" fontAlgn="auto" latinLnBrk="0" hangingPunct="1">
              <a:lnSpc>
                <a:spcPct val="100000"/>
              </a:lnSpc>
              <a:spcBef>
                <a:spcPts val="0"/>
              </a:spcBef>
              <a:spcAft>
                <a:spcPts val="0"/>
              </a:spcAft>
              <a:buClrTx/>
              <a:buSzTx/>
              <a:buFontTx/>
              <a:buNone/>
              <a:tabLst/>
              <a:defRPr/>
            </a:pPr>
            <a:r>
              <a:rPr lang="en-CA" dirty="0"/>
              <a:t>AM being considered</a:t>
            </a:r>
            <a:r>
              <a:rPr lang="en-CA" baseline="0" dirty="0"/>
              <a:t> – substantially shorter </a:t>
            </a:r>
            <a:r>
              <a:rPr lang="en-CA" dirty="0"/>
              <a:t>climate, </a:t>
            </a:r>
            <a:r>
              <a:rPr lang="en-CA" dirty="0" err="1"/>
              <a:t>geog</a:t>
            </a:r>
            <a:r>
              <a:rPr lang="en-CA" dirty="0"/>
              <a:t> and </a:t>
            </a:r>
            <a:r>
              <a:rPr lang="en-CA" dirty="0" err="1"/>
              <a:t>ecol</a:t>
            </a:r>
            <a:r>
              <a:rPr lang="en-CA" dirty="0"/>
              <a:t> </a:t>
            </a:r>
            <a:r>
              <a:rPr lang="en-CA" dirty="0" err="1"/>
              <a:t>dist</a:t>
            </a:r>
            <a:endParaRPr lang="en-CA" dirty="0"/>
          </a:p>
          <a:p>
            <a:pPr marL="0" marR="0" indent="0" algn="l" defTabSz="914400" rtl="0" eaLnBrk="1" fontAlgn="auto" latinLnBrk="0" hangingPunct="1">
              <a:lnSpc>
                <a:spcPct val="100000"/>
              </a:lnSpc>
              <a:spcBef>
                <a:spcPts val="0"/>
              </a:spcBef>
              <a:spcAft>
                <a:spcPts val="0"/>
              </a:spcAft>
              <a:buClrTx/>
              <a:buSzTx/>
              <a:buFontTx/>
              <a:buNone/>
              <a:tabLst/>
              <a:defRPr/>
            </a:pPr>
            <a:r>
              <a:rPr lang="en-CA" dirty="0"/>
              <a:t>Should</a:t>
            </a:r>
            <a:r>
              <a:rPr lang="en-CA" baseline="0" dirty="0"/>
              <a:t> not be haphazard</a:t>
            </a:r>
            <a:endParaRPr lang="en-CA" dirty="0"/>
          </a:p>
        </p:txBody>
      </p:sp>
      <p:sp>
        <p:nvSpPr>
          <p:cNvPr id="4" name="Slide Number Placeholder 3"/>
          <p:cNvSpPr>
            <a:spLocks noGrp="1"/>
          </p:cNvSpPr>
          <p:nvPr>
            <p:ph type="sldNum" sz="quarter" idx="10"/>
          </p:nvPr>
        </p:nvSpPr>
        <p:spPr/>
        <p:txBody>
          <a:bodyPr/>
          <a:lstStyle/>
          <a:p>
            <a:fld id="{DB85F949-C936-413F-B72D-08A493E99A98}" type="slidenum">
              <a:rPr lang="en-CA" smtClean="0"/>
              <a:t>33</a:t>
            </a:fld>
            <a:endParaRPr lang="en-CA"/>
          </a:p>
        </p:txBody>
      </p:sp>
    </p:spTree>
    <p:extLst>
      <p:ext uri="{BB962C8B-B14F-4D97-AF65-F5344CB8AC3E}">
        <p14:creationId xmlns:p14="http://schemas.microsoft.com/office/powerpoint/2010/main" val="33301486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a:t>Ecological disturbance</a:t>
            </a:r>
          </a:p>
          <a:p>
            <a:r>
              <a:rPr lang="en-CA" baseline="0" dirty="0"/>
              <a:t>Well intentioned or accidental introductions &gt; unanticipated consequences</a:t>
            </a:r>
            <a:endParaRPr lang="en-CA" dirty="0"/>
          </a:p>
        </p:txBody>
      </p:sp>
      <p:sp>
        <p:nvSpPr>
          <p:cNvPr id="4" name="Slide Number Placeholder 3"/>
          <p:cNvSpPr>
            <a:spLocks noGrp="1"/>
          </p:cNvSpPr>
          <p:nvPr>
            <p:ph type="sldNum" sz="quarter" idx="10"/>
          </p:nvPr>
        </p:nvSpPr>
        <p:spPr/>
        <p:txBody>
          <a:bodyPr/>
          <a:lstStyle/>
          <a:p>
            <a:fld id="{0045E8E1-6915-4A50-80A3-866923952F00}" type="slidenum">
              <a:rPr lang="en-CA" smtClean="0"/>
              <a:pPr/>
              <a:t>34</a:t>
            </a:fld>
            <a:endParaRPr lang="en-CA"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CA" sz="1600" dirty="0"/>
              <a:t>Switching gears to applied</a:t>
            </a:r>
          </a:p>
          <a:p>
            <a:pPr marL="342900" indent="-342900">
              <a:buFont typeface="Arial" panose="020B0604020202020204" pitchFamily="34" charset="0"/>
              <a:buChar char="•"/>
            </a:pPr>
            <a:r>
              <a:rPr lang="en-CA" sz="1600" dirty="0"/>
              <a:t>policy, BC 300MM</a:t>
            </a:r>
          </a:p>
        </p:txBody>
      </p:sp>
      <p:sp>
        <p:nvSpPr>
          <p:cNvPr id="4" name="Slide Number Placeholder 3"/>
          <p:cNvSpPr>
            <a:spLocks noGrp="1"/>
          </p:cNvSpPr>
          <p:nvPr>
            <p:ph type="sldNum" sz="quarter" idx="10"/>
          </p:nvPr>
        </p:nvSpPr>
        <p:spPr/>
        <p:txBody>
          <a:bodyPr/>
          <a:lstStyle/>
          <a:p>
            <a:fld id="{DB85F949-C936-413F-B72D-08A493E99A98}" type="slidenum">
              <a:rPr lang="en-CA" smtClean="0"/>
              <a:t>36</a:t>
            </a:fld>
            <a:endParaRPr lang="en-CA"/>
          </a:p>
        </p:txBody>
      </p:sp>
    </p:spTree>
    <p:extLst>
      <p:ext uri="{BB962C8B-B14F-4D97-AF65-F5344CB8AC3E}">
        <p14:creationId xmlns:p14="http://schemas.microsoft.com/office/powerpoint/2010/main" val="16968650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CA" sz="1600" dirty="0"/>
              <a:t>Switching gears to applied</a:t>
            </a:r>
          </a:p>
          <a:p>
            <a:pPr marL="342900" indent="-342900">
              <a:buFont typeface="Arial" panose="020B0604020202020204" pitchFamily="34" charset="0"/>
              <a:buChar char="•"/>
            </a:pPr>
            <a:r>
              <a:rPr lang="en-CA" sz="1600" dirty="0"/>
              <a:t>policy, BC 300MM</a:t>
            </a:r>
          </a:p>
        </p:txBody>
      </p:sp>
      <p:sp>
        <p:nvSpPr>
          <p:cNvPr id="4" name="Slide Number Placeholder 3"/>
          <p:cNvSpPr>
            <a:spLocks noGrp="1"/>
          </p:cNvSpPr>
          <p:nvPr>
            <p:ph type="sldNum" sz="quarter" idx="10"/>
          </p:nvPr>
        </p:nvSpPr>
        <p:spPr/>
        <p:txBody>
          <a:bodyPr/>
          <a:lstStyle/>
          <a:p>
            <a:fld id="{DB85F949-C936-413F-B72D-08A493E99A98}" type="slidenum">
              <a:rPr lang="en-CA" smtClean="0"/>
              <a:t>37</a:t>
            </a:fld>
            <a:endParaRPr lang="en-CA"/>
          </a:p>
        </p:txBody>
      </p:sp>
    </p:spTree>
    <p:extLst>
      <p:ext uri="{BB962C8B-B14F-4D97-AF65-F5344CB8AC3E}">
        <p14:creationId xmlns:p14="http://schemas.microsoft.com/office/powerpoint/2010/main" val="41658999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1FF7E796-BD42-438A-9D31-E0010E7F0B5D}" type="datetime1">
              <a:rPr lang="en-CA" smtClean="0"/>
              <a:t>2023-08-31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B61D13A-A84D-49D8-8512-3B4CEF115DD3}" type="slidenum">
              <a:rPr lang="en-CA" smtClean="0"/>
              <a:t>‹#›</a:t>
            </a:fld>
            <a:endParaRPr lang="en-CA"/>
          </a:p>
        </p:txBody>
      </p:sp>
    </p:spTree>
    <p:extLst>
      <p:ext uri="{BB962C8B-B14F-4D97-AF65-F5344CB8AC3E}">
        <p14:creationId xmlns:p14="http://schemas.microsoft.com/office/powerpoint/2010/main" val="3550250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D2A55441-A43B-4011-BA1C-63D5545C6015}" type="datetime1">
              <a:rPr lang="en-CA" smtClean="0"/>
              <a:t>2023-08-31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B61D13A-A84D-49D8-8512-3B4CEF115DD3}" type="slidenum">
              <a:rPr lang="en-CA" smtClean="0"/>
              <a:t>‹#›</a:t>
            </a:fld>
            <a:endParaRPr lang="en-CA"/>
          </a:p>
        </p:txBody>
      </p:sp>
    </p:spTree>
    <p:extLst>
      <p:ext uri="{BB962C8B-B14F-4D97-AF65-F5344CB8AC3E}">
        <p14:creationId xmlns:p14="http://schemas.microsoft.com/office/powerpoint/2010/main" val="3553473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C062EE-AB59-4C77-ABE5-38BB50C411A3}" type="datetime1">
              <a:rPr lang="en-CA" smtClean="0"/>
              <a:t>2023-08-31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B61D13A-A84D-49D8-8512-3B4CEF115DD3}" type="slidenum">
              <a:rPr lang="en-CA" smtClean="0"/>
              <a:t>‹#›</a:t>
            </a:fld>
            <a:endParaRPr lang="en-CA"/>
          </a:p>
        </p:txBody>
      </p:sp>
    </p:spTree>
    <p:extLst>
      <p:ext uri="{BB962C8B-B14F-4D97-AF65-F5344CB8AC3E}">
        <p14:creationId xmlns:p14="http://schemas.microsoft.com/office/powerpoint/2010/main" val="3802558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414FDAA7-D944-49ED-AEBC-C5A55D9827B5}" type="datetime1">
              <a:rPr lang="en-CA" smtClean="0"/>
              <a:t>2023-08-31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B61D13A-A84D-49D8-8512-3B4CEF115DD3}" type="slidenum">
              <a:rPr lang="en-CA" smtClean="0"/>
              <a:t>‹#›</a:t>
            </a:fld>
            <a:endParaRPr lang="en-CA"/>
          </a:p>
        </p:txBody>
      </p:sp>
    </p:spTree>
    <p:extLst>
      <p:ext uri="{BB962C8B-B14F-4D97-AF65-F5344CB8AC3E}">
        <p14:creationId xmlns:p14="http://schemas.microsoft.com/office/powerpoint/2010/main" val="1614986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F04CF7C9-9E54-46CA-90FE-BA9B389F4701}" type="datetime1">
              <a:rPr lang="en-CA" smtClean="0"/>
              <a:t>2023-08-31</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2B61D13A-A84D-49D8-8512-3B4CEF115DD3}" type="slidenum">
              <a:rPr lang="en-CA" smtClean="0"/>
              <a:t>‹#›</a:t>
            </a:fld>
            <a:endParaRPr lang="en-CA"/>
          </a:p>
        </p:txBody>
      </p:sp>
    </p:spTree>
    <p:extLst>
      <p:ext uri="{BB962C8B-B14F-4D97-AF65-F5344CB8AC3E}">
        <p14:creationId xmlns:p14="http://schemas.microsoft.com/office/powerpoint/2010/main" val="599984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006A50BB-D959-4D59-AFF1-7D0BB9B6B978}" type="datetime1">
              <a:rPr lang="en-CA" smtClean="0"/>
              <a:t>2023-08-31</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2B61D13A-A84D-49D8-8512-3B4CEF115DD3}" type="slidenum">
              <a:rPr lang="en-CA" smtClean="0"/>
              <a:t>‹#›</a:t>
            </a:fld>
            <a:endParaRPr lang="en-CA"/>
          </a:p>
        </p:txBody>
      </p:sp>
    </p:spTree>
    <p:extLst>
      <p:ext uri="{BB962C8B-B14F-4D97-AF65-F5344CB8AC3E}">
        <p14:creationId xmlns:p14="http://schemas.microsoft.com/office/powerpoint/2010/main" val="3046646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8D6984-25EC-43E8-8E76-712548D57343}" type="datetime1">
              <a:rPr lang="en-CA" smtClean="0"/>
              <a:t>2023-08-31</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2B61D13A-A84D-49D8-8512-3B4CEF115DD3}" type="slidenum">
              <a:rPr lang="en-CA" smtClean="0"/>
              <a:t>‹#›</a:t>
            </a:fld>
            <a:endParaRPr lang="en-CA"/>
          </a:p>
        </p:txBody>
      </p:sp>
    </p:spTree>
    <p:extLst>
      <p:ext uri="{BB962C8B-B14F-4D97-AF65-F5344CB8AC3E}">
        <p14:creationId xmlns:p14="http://schemas.microsoft.com/office/powerpoint/2010/main" val="3831209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FE3023-8015-40AC-A681-7777363A58EB}" type="datetime1">
              <a:rPr lang="en-CA" smtClean="0"/>
              <a:t>2023-08-31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B61D13A-A84D-49D8-8512-3B4CEF115DD3}" type="slidenum">
              <a:rPr lang="en-CA" smtClean="0"/>
              <a:t>‹#›</a:t>
            </a:fld>
            <a:endParaRPr lang="en-CA"/>
          </a:p>
        </p:txBody>
      </p:sp>
    </p:spTree>
    <p:extLst>
      <p:ext uri="{BB962C8B-B14F-4D97-AF65-F5344CB8AC3E}">
        <p14:creationId xmlns:p14="http://schemas.microsoft.com/office/powerpoint/2010/main" val="3729950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931D6F-D1D1-4B04-B99D-275C128232A3}" type="datetime1">
              <a:rPr lang="en-CA" smtClean="0"/>
              <a:t>2023-08-31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B61D13A-A84D-49D8-8512-3B4CEF115DD3}" type="slidenum">
              <a:rPr lang="en-CA" smtClean="0"/>
              <a:t>‹#›</a:t>
            </a:fld>
            <a:endParaRPr lang="en-CA"/>
          </a:p>
        </p:txBody>
      </p:sp>
    </p:spTree>
    <p:extLst>
      <p:ext uri="{BB962C8B-B14F-4D97-AF65-F5344CB8AC3E}">
        <p14:creationId xmlns:p14="http://schemas.microsoft.com/office/powerpoint/2010/main" val="2514339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10F6EFB4-1A70-4B59-9A96-E91291588865}" type="datetime1">
              <a:rPr lang="en-CA" smtClean="0"/>
              <a:t>2023-08-31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B61D13A-A84D-49D8-8512-3B4CEF115DD3}" type="slidenum">
              <a:rPr lang="en-CA" smtClean="0"/>
              <a:t>‹#›</a:t>
            </a:fld>
            <a:endParaRPr lang="en-CA"/>
          </a:p>
        </p:txBody>
      </p:sp>
    </p:spTree>
    <p:extLst>
      <p:ext uri="{BB962C8B-B14F-4D97-AF65-F5344CB8AC3E}">
        <p14:creationId xmlns:p14="http://schemas.microsoft.com/office/powerpoint/2010/main" val="484277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8579A66A-B9F7-4994-976F-55D5A31CACD2}" type="datetime1">
              <a:rPr lang="en-CA" smtClean="0"/>
              <a:t>2023-08-31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B61D13A-A84D-49D8-8512-3B4CEF115DD3}" type="slidenum">
              <a:rPr lang="en-CA" smtClean="0"/>
              <a:t>‹#›</a:t>
            </a:fld>
            <a:endParaRPr lang="en-CA"/>
          </a:p>
        </p:txBody>
      </p:sp>
    </p:spTree>
    <p:extLst>
      <p:ext uri="{BB962C8B-B14F-4D97-AF65-F5344CB8AC3E}">
        <p14:creationId xmlns:p14="http://schemas.microsoft.com/office/powerpoint/2010/main" val="2314575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80DB1D-3F14-40FD-8C4F-0B38CFE2351D}" type="datetime1">
              <a:rPr lang="en-CA" smtClean="0"/>
              <a:t>2023-08-31</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61D13A-A84D-49D8-8512-3B4CEF115DD3}" type="slidenum">
              <a:rPr lang="en-CA" smtClean="0"/>
              <a:t>‹#›</a:t>
            </a:fld>
            <a:endParaRPr lang="en-CA"/>
          </a:p>
        </p:txBody>
      </p:sp>
    </p:spTree>
    <p:extLst>
      <p:ext uri="{BB962C8B-B14F-4D97-AF65-F5344CB8AC3E}">
        <p14:creationId xmlns:p14="http://schemas.microsoft.com/office/powerpoint/2010/main" val="24927277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7.emf"/></Relationships>
</file>

<file path=ppt/slides/_rels/slide10.xml.rels><?xml version="1.0" encoding="UTF-8" standalone="yes"?>
<Relationships xmlns="http://schemas.openxmlformats.org/package/2006/relationships"><Relationship Id="rId3" Type="http://schemas.openxmlformats.org/officeDocument/2006/relationships/hyperlink" Target="http://www.google.ca/url?sa=i&amp;source=images&amp;cd=&amp;cad=rja&amp;uact=8&amp;ved=0CAgQjRw&amp;url=http://www.psd100.com/tree-3/&amp;ei=o2BiVMu8POP2iQKB84DYCw&amp;psig=AFQjCNFCUGLrhHEKLdVsTwoGUafkKCmnYQ&amp;ust=1415819812311207" TargetMode="External"/><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6.emf"/></Relationships>
</file>

<file path=ppt/slides/_rels/slide15.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8.emf"/></Relationships>
</file>

<file path=ppt/slides/_rels/slide16.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8.emf"/></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png"/><Relationship Id="rId4" Type="http://schemas.openxmlformats.org/officeDocument/2006/relationships/image" Target="../media/image39.jpeg"/></Relationships>
</file>

<file path=ppt/slides/_rels/slide34.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5.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hyperlink" Target="//upload.wikimedia.org/wikipedia/commons/3/35/Bufo_marinus01e.jpg" TargetMode="External"/><Relationship Id="rId5" Type="http://schemas.openxmlformats.org/officeDocument/2006/relationships/image" Target="../media/image44.png"/><Relationship Id="rId4" Type="http://schemas.openxmlformats.org/officeDocument/2006/relationships/image" Target="../media/image43.jpeg"/></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FD558248-8001-0700-16BC-D046BF0CBA58}"/>
              </a:ext>
            </a:extLst>
          </p:cNvPr>
          <p:cNvSpPr txBox="1">
            <a:spLocks noChangeArrowheads="1"/>
          </p:cNvSpPr>
          <p:nvPr/>
        </p:nvSpPr>
        <p:spPr>
          <a:xfrm>
            <a:off x="179512" y="692696"/>
            <a:ext cx="4464496" cy="2592288"/>
          </a:xfrm>
          <a:prstGeom prst="rect">
            <a:avLst/>
          </a:prstGeom>
        </p:spPr>
        <p:txBody>
          <a:bodyPr rtlCol="0">
            <a:no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CA" sz="1800" b="1" dirty="0"/>
              <a:t>Pining for home:</a:t>
            </a:r>
          </a:p>
          <a:p>
            <a:pPr eaLnBrk="1" hangingPunct="1"/>
            <a:r>
              <a:rPr lang="en-CA" sz="1800" b="1" dirty="0"/>
              <a:t>reforestation in a changing climate</a:t>
            </a:r>
          </a:p>
          <a:p>
            <a:pPr eaLnBrk="1" hangingPunct="1"/>
            <a:endParaRPr lang="en-CA" sz="1400" b="1" dirty="0"/>
          </a:p>
          <a:p>
            <a:pPr eaLnBrk="1" hangingPunct="1"/>
            <a:endParaRPr lang="en-CA" sz="1400" b="1" dirty="0"/>
          </a:p>
          <a:p>
            <a:pPr eaLnBrk="1" hangingPunct="1"/>
            <a:r>
              <a:rPr lang="en-CA" sz="1400" b="1" dirty="0"/>
              <a:t>Greg O’Neill</a:t>
            </a:r>
          </a:p>
          <a:p>
            <a:pPr eaLnBrk="1" hangingPunct="1"/>
            <a:r>
              <a:rPr lang="en-CA" sz="1400" b="1" dirty="0"/>
              <a:t>British Columbia Ministry of Forests</a:t>
            </a:r>
          </a:p>
          <a:p>
            <a:pPr eaLnBrk="1" hangingPunct="1"/>
            <a:endParaRPr lang="en-CA" sz="1400" b="1" dirty="0"/>
          </a:p>
          <a:p>
            <a:pPr eaLnBrk="1" hangingPunct="1"/>
            <a:r>
              <a:rPr lang="en-CA" sz="1400" b="1" dirty="0"/>
              <a:t>for Bureau National des </a:t>
            </a:r>
            <a:r>
              <a:rPr lang="en-CA" sz="1400" b="1" dirty="0" err="1"/>
              <a:t>Forêts</a:t>
            </a:r>
            <a:endParaRPr lang="en-CA" sz="1400" b="1" dirty="0"/>
          </a:p>
          <a:p>
            <a:pPr eaLnBrk="1" hangingPunct="1"/>
            <a:endParaRPr lang="en-CA" sz="1400" b="1" dirty="0"/>
          </a:p>
          <a:p>
            <a:pPr eaLnBrk="1" hangingPunct="1"/>
            <a:endParaRPr lang="en-CA" sz="1400" b="1" dirty="0"/>
          </a:p>
          <a:p>
            <a:pPr eaLnBrk="1" hangingPunct="1"/>
            <a:endParaRPr lang="en-CA" sz="1400" b="1" dirty="0"/>
          </a:p>
          <a:p>
            <a:pPr eaLnBrk="1" hangingPunct="1"/>
            <a:r>
              <a:rPr lang="en-CA" sz="1400" b="1" dirty="0"/>
              <a:t>August 31 2023</a:t>
            </a:r>
          </a:p>
          <a:p>
            <a:pPr eaLnBrk="1" hangingPunct="1"/>
            <a:endParaRPr lang="en-CA" sz="1400" b="1" dirty="0"/>
          </a:p>
          <a:p>
            <a:pPr eaLnBrk="1" hangingPunct="1"/>
            <a:endParaRPr lang="en-CA" sz="1400" b="1" dirty="0"/>
          </a:p>
        </p:txBody>
      </p:sp>
      <p:pic>
        <p:nvPicPr>
          <p:cNvPr id="9" name="Picture 8" descr="Logo&#10;&#10;Description automatically generated">
            <a:extLst>
              <a:ext uri="{FF2B5EF4-FFF2-40B4-BE49-F238E27FC236}">
                <a16:creationId xmlns:a16="http://schemas.microsoft.com/office/drawing/2014/main" id="{7919FAF2-9F8C-3A29-A1A2-1F2474F99D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70582" y="4302803"/>
            <a:ext cx="882356" cy="1070413"/>
          </a:xfrm>
          <a:prstGeom prst="rect">
            <a:avLst/>
          </a:prstGeom>
        </p:spPr>
      </p:pic>
      <p:pic>
        <p:nvPicPr>
          <p:cNvPr id="6" name="Picture 5">
            <a:extLst>
              <a:ext uri="{FF2B5EF4-FFF2-40B4-BE49-F238E27FC236}">
                <a16:creationId xmlns:a16="http://schemas.microsoft.com/office/drawing/2014/main" id="{1002AC0B-EC48-D674-18C6-F4E9FDDCB0AA}"/>
              </a:ext>
            </a:extLst>
          </p:cNvPr>
          <p:cNvPicPr>
            <a:picLocks noChangeAspect="1"/>
          </p:cNvPicPr>
          <p:nvPr/>
        </p:nvPicPr>
        <p:blipFill>
          <a:blip r:embed="rId4"/>
          <a:stretch>
            <a:fillRect/>
          </a:stretch>
        </p:blipFill>
        <p:spPr>
          <a:xfrm>
            <a:off x="4427984" y="1426577"/>
            <a:ext cx="4396949" cy="3298567"/>
          </a:xfrm>
          <a:prstGeom prst="rect">
            <a:avLst/>
          </a:prstGeom>
        </p:spPr>
      </p:pic>
      <p:sp>
        <p:nvSpPr>
          <p:cNvPr id="8" name="TextBox 7">
            <a:extLst>
              <a:ext uri="{FF2B5EF4-FFF2-40B4-BE49-F238E27FC236}">
                <a16:creationId xmlns:a16="http://schemas.microsoft.com/office/drawing/2014/main" id="{042F48AA-B106-8C02-83FF-BCE294EBECBF}"/>
              </a:ext>
            </a:extLst>
          </p:cNvPr>
          <p:cNvSpPr txBox="1"/>
          <p:nvPr/>
        </p:nvSpPr>
        <p:spPr>
          <a:xfrm>
            <a:off x="4401686" y="4705642"/>
            <a:ext cx="882356" cy="184666"/>
          </a:xfrm>
          <a:prstGeom prst="rect">
            <a:avLst/>
          </a:prstGeom>
          <a:noFill/>
        </p:spPr>
        <p:txBody>
          <a:bodyPr wrap="square" lIns="45720" rIns="45720" rtlCol="0" anchor="ctr" anchorCtr="0">
            <a:spAutoFit/>
          </a:bodyPr>
          <a:lstStyle/>
          <a:p>
            <a:r>
              <a:rPr lang="en-US" sz="600" dirty="0">
                <a:solidFill>
                  <a:prstClr val="black"/>
                </a:solidFill>
                <a:latin typeface="Arial"/>
                <a:cs typeface="Arial"/>
              </a:rPr>
              <a:t>Photo:  Rita Leistner</a:t>
            </a:r>
            <a:endParaRPr lang="en-US" sz="1050" dirty="0">
              <a:solidFill>
                <a:prstClr val="black"/>
              </a:solidFill>
              <a:latin typeface="Arial"/>
              <a:cs typeface="Arial"/>
            </a:endParaRPr>
          </a:p>
        </p:txBody>
      </p:sp>
      <p:sp>
        <p:nvSpPr>
          <p:cNvPr id="10" name="Slide Number Placeholder 9">
            <a:extLst>
              <a:ext uri="{FF2B5EF4-FFF2-40B4-BE49-F238E27FC236}">
                <a16:creationId xmlns:a16="http://schemas.microsoft.com/office/drawing/2014/main" id="{891CFF66-94D8-70EA-E814-BAD87885784B}"/>
              </a:ext>
            </a:extLst>
          </p:cNvPr>
          <p:cNvSpPr>
            <a:spLocks noGrp="1"/>
          </p:cNvSpPr>
          <p:nvPr>
            <p:ph type="sldNum" sz="quarter" idx="12"/>
          </p:nvPr>
        </p:nvSpPr>
        <p:spPr/>
        <p:txBody>
          <a:bodyPr/>
          <a:lstStyle/>
          <a:p>
            <a:fld id="{2B61D13A-A84D-49D8-8512-3B4CEF115DD3}" type="slidenum">
              <a:rPr lang="en-CA" smtClean="0"/>
              <a:t>1</a:t>
            </a:fld>
            <a:endParaRPr lang="en-CA"/>
          </a:p>
        </p:txBody>
      </p:sp>
    </p:spTree>
    <p:extLst>
      <p:ext uri="{BB962C8B-B14F-4D97-AF65-F5344CB8AC3E}">
        <p14:creationId xmlns:p14="http://schemas.microsoft.com/office/powerpoint/2010/main" val="1215761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002AC0B-EC48-D674-18C6-F4E9FDDCB0AA}"/>
              </a:ext>
            </a:extLst>
          </p:cNvPr>
          <p:cNvPicPr>
            <a:picLocks noChangeAspect="1"/>
          </p:cNvPicPr>
          <p:nvPr/>
        </p:nvPicPr>
        <p:blipFill>
          <a:blip r:embed="rId3"/>
          <a:stretch>
            <a:fillRect/>
          </a:stretch>
        </p:blipFill>
        <p:spPr>
          <a:xfrm>
            <a:off x="4427984" y="1426577"/>
            <a:ext cx="4396949" cy="3298567"/>
          </a:xfrm>
          <a:prstGeom prst="rect">
            <a:avLst/>
          </a:prstGeom>
        </p:spPr>
      </p:pic>
      <p:sp>
        <p:nvSpPr>
          <p:cNvPr id="14" name="TextBox 13">
            <a:extLst>
              <a:ext uri="{FF2B5EF4-FFF2-40B4-BE49-F238E27FC236}">
                <a16:creationId xmlns:a16="http://schemas.microsoft.com/office/drawing/2014/main" id="{7C2DDBC2-7609-A8EC-B98D-9C2D95A6C520}"/>
              </a:ext>
            </a:extLst>
          </p:cNvPr>
          <p:cNvSpPr txBox="1"/>
          <p:nvPr/>
        </p:nvSpPr>
        <p:spPr>
          <a:xfrm>
            <a:off x="4401686" y="4705642"/>
            <a:ext cx="882356" cy="184666"/>
          </a:xfrm>
          <a:prstGeom prst="rect">
            <a:avLst/>
          </a:prstGeom>
          <a:noFill/>
        </p:spPr>
        <p:txBody>
          <a:bodyPr wrap="square" lIns="45720" rIns="45720" rtlCol="0" anchor="ctr" anchorCtr="0">
            <a:spAutoFit/>
          </a:bodyPr>
          <a:lstStyle/>
          <a:p>
            <a:r>
              <a:rPr lang="en-US" sz="600" dirty="0">
                <a:solidFill>
                  <a:prstClr val="black"/>
                </a:solidFill>
                <a:latin typeface="Arial"/>
                <a:cs typeface="Arial"/>
              </a:rPr>
              <a:t>Photo:  Rita Leistner</a:t>
            </a:r>
            <a:endParaRPr lang="en-US" sz="1050" dirty="0">
              <a:solidFill>
                <a:prstClr val="black"/>
              </a:solidFill>
              <a:latin typeface="Arial"/>
              <a:cs typeface="Arial"/>
            </a:endParaRPr>
          </a:p>
        </p:txBody>
      </p:sp>
      <p:sp>
        <p:nvSpPr>
          <p:cNvPr id="15" name="Slide Number Placeholder 14">
            <a:extLst>
              <a:ext uri="{FF2B5EF4-FFF2-40B4-BE49-F238E27FC236}">
                <a16:creationId xmlns:a16="http://schemas.microsoft.com/office/drawing/2014/main" id="{9EE9D87D-4BB7-A35C-67EE-53C211D7EF5D}"/>
              </a:ext>
            </a:extLst>
          </p:cNvPr>
          <p:cNvSpPr>
            <a:spLocks noGrp="1"/>
          </p:cNvSpPr>
          <p:nvPr>
            <p:ph type="sldNum" sz="quarter" idx="12"/>
          </p:nvPr>
        </p:nvSpPr>
        <p:spPr/>
        <p:txBody>
          <a:bodyPr/>
          <a:lstStyle/>
          <a:p>
            <a:fld id="{2B61D13A-A84D-49D8-8512-3B4CEF115DD3}" type="slidenum">
              <a:rPr lang="en-CA" smtClean="0"/>
              <a:t>2</a:t>
            </a:fld>
            <a:endParaRPr lang="en-CA"/>
          </a:p>
        </p:txBody>
      </p:sp>
      <p:sp>
        <p:nvSpPr>
          <p:cNvPr id="2" name="TextBox 1">
            <a:extLst>
              <a:ext uri="{FF2B5EF4-FFF2-40B4-BE49-F238E27FC236}">
                <a16:creationId xmlns:a16="http://schemas.microsoft.com/office/drawing/2014/main" id="{10253DF3-98BC-29A9-A2C3-0C9A51C013C1}"/>
              </a:ext>
            </a:extLst>
          </p:cNvPr>
          <p:cNvSpPr txBox="1"/>
          <p:nvPr/>
        </p:nvSpPr>
        <p:spPr>
          <a:xfrm>
            <a:off x="467544" y="2060848"/>
            <a:ext cx="3816424" cy="1815882"/>
          </a:xfrm>
          <a:prstGeom prst="rect">
            <a:avLst/>
          </a:prstGeom>
          <a:noFill/>
        </p:spPr>
        <p:txBody>
          <a:bodyPr wrap="square" rtlCol="0">
            <a:spAutoFit/>
          </a:bodyPr>
          <a:lstStyle/>
          <a:p>
            <a:r>
              <a:rPr lang="en-US" sz="1600" b="1" dirty="0"/>
              <a:t>Outline</a:t>
            </a:r>
          </a:p>
          <a:p>
            <a:endParaRPr lang="en-US" sz="1600" dirty="0"/>
          </a:p>
          <a:p>
            <a:pPr marL="285750" indent="-285750">
              <a:buFont typeface="Arial" panose="020B0604020202020204" pitchFamily="34" charset="0"/>
              <a:buChar char="•"/>
            </a:pPr>
            <a:r>
              <a:rPr lang="en-US" sz="1600" dirty="0"/>
              <a:t>Climate change impacts</a:t>
            </a:r>
          </a:p>
          <a:p>
            <a:pPr marL="285750" indent="-285750">
              <a:buFont typeface="Arial" panose="020B0604020202020204" pitchFamily="34" charset="0"/>
              <a:buChar char="•"/>
            </a:pPr>
            <a:r>
              <a:rPr lang="en-US" sz="1600" dirty="0"/>
              <a:t>Migration Distance and Safe Seed Transfer Distance.</a:t>
            </a:r>
          </a:p>
          <a:p>
            <a:pPr marL="285750" indent="-285750">
              <a:buFont typeface="Arial" panose="020B0604020202020204" pitchFamily="34" charset="0"/>
              <a:buChar char="•"/>
            </a:pPr>
            <a:r>
              <a:rPr lang="en-US" sz="1600" dirty="0"/>
              <a:t>Climate Based Seed Transfer</a:t>
            </a:r>
          </a:p>
          <a:p>
            <a:pPr marL="285750" indent="-285750">
              <a:buFont typeface="Arial" panose="020B0604020202020204" pitchFamily="34" charset="0"/>
              <a:buChar char="•"/>
            </a:pPr>
            <a:r>
              <a:rPr lang="en-US" sz="1600" dirty="0"/>
              <a:t>Assisted migration risks</a:t>
            </a:r>
          </a:p>
        </p:txBody>
      </p:sp>
    </p:spTree>
    <p:extLst>
      <p:ext uri="{BB962C8B-B14F-4D97-AF65-F5344CB8AC3E}">
        <p14:creationId xmlns:p14="http://schemas.microsoft.com/office/powerpoint/2010/main" val="34005410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B61D13A-A84D-49D8-8512-3B4CEF115DD3}" type="slidenum">
              <a:rPr lang="en-CA" smtClean="0"/>
              <a:t>3</a:t>
            </a:fld>
            <a:endParaRPr lang="en-CA"/>
          </a:p>
        </p:txBody>
      </p:sp>
      <p:grpSp>
        <p:nvGrpSpPr>
          <p:cNvPr id="14" name="Group 13">
            <a:extLst>
              <a:ext uri="{FF2B5EF4-FFF2-40B4-BE49-F238E27FC236}">
                <a16:creationId xmlns:a16="http://schemas.microsoft.com/office/drawing/2014/main" id="{88097C6E-177C-6B37-DD25-609475F8707F}"/>
              </a:ext>
            </a:extLst>
          </p:cNvPr>
          <p:cNvGrpSpPr/>
          <p:nvPr/>
        </p:nvGrpSpPr>
        <p:grpSpPr>
          <a:xfrm>
            <a:off x="5352669" y="1164478"/>
            <a:ext cx="2315675" cy="5656198"/>
            <a:chOff x="5352669" y="1164478"/>
            <a:chExt cx="2315675" cy="5656198"/>
          </a:xfrm>
        </p:grpSpPr>
        <p:grpSp>
          <p:nvGrpSpPr>
            <p:cNvPr id="10" name="Group 9">
              <a:extLst>
                <a:ext uri="{FF2B5EF4-FFF2-40B4-BE49-F238E27FC236}">
                  <a16:creationId xmlns:a16="http://schemas.microsoft.com/office/drawing/2014/main" id="{35FB12D6-9B68-3A51-724B-CE526573FC46}"/>
                </a:ext>
              </a:extLst>
            </p:cNvPr>
            <p:cNvGrpSpPr/>
            <p:nvPr/>
          </p:nvGrpSpPr>
          <p:grpSpPr>
            <a:xfrm>
              <a:off x="5352669" y="4980518"/>
              <a:ext cx="2296503" cy="1840158"/>
              <a:chOff x="1697331" y="2982285"/>
              <a:chExt cx="2296503" cy="1840158"/>
            </a:xfrm>
          </p:grpSpPr>
          <p:pic>
            <p:nvPicPr>
              <p:cNvPr id="17" name="Picture 6" descr="Untitled 1"/>
              <p:cNvPicPr>
                <a:picLocks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697331" y="2982285"/>
                <a:ext cx="2286000" cy="1645920"/>
              </a:xfrm>
              <a:prstGeom prst="rect">
                <a:avLst/>
              </a:prstGeom>
              <a:solidFill>
                <a:schemeClr val="tx1"/>
              </a:solidFill>
              <a:ln w="9525">
                <a:noFill/>
                <a:miter lim="800000"/>
                <a:headEnd/>
                <a:tailEnd/>
              </a:ln>
            </p:spPr>
          </p:pic>
          <p:sp>
            <p:nvSpPr>
              <p:cNvPr id="25" name="TextBox 24"/>
              <p:cNvSpPr txBox="1"/>
              <p:nvPr/>
            </p:nvSpPr>
            <p:spPr>
              <a:xfrm>
                <a:off x="2651262" y="4622388"/>
                <a:ext cx="1342572" cy="200055"/>
              </a:xfrm>
              <a:prstGeom prst="rect">
                <a:avLst/>
              </a:prstGeom>
              <a:noFill/>
            </p:spPr>
            <p:txBody>
              <a:bodyPr wrap="square" lIns="45720" rIns="45720" rtlCol="0" anchor="ctr" anchorCtr="0">
                <a:spAutoFit/>
              </a:bodyPr>
              <a:lstStyle/>
              <a:p>
                <a:pPr algn="r"/>
                <a:r>
                  <a:rPr lang="en-US" sz="700" dirty="0">
                    <a:solidFill>
                      <a:prstClr val="black"/>
                    </a:solidFill>
                    <a:latin typeface="Arial"/>
                    <a:cs typeface="Arial"/>
                  </a:rPr>
                  <a:t>Spruce and aspen dieback</a:t>
                </a:r>
                <a:endParaRPr lang="en-US" sz="1100" dirty="0">
                  <a:solidFill>
                    <a:prstClr val="black"/>
                  </a:solidFill>
                  <a:latin typeface="Arial"/>
                  <a:cs typeface="Arial"/>
                </a:endParaRPr>
              </a:p>
            </p:txBody>
          </p:sp>
          <p:sp>
            <p:nvSpPr>
              <p:cNvPr id="26" name="TextBox 25"/>
              <p:cNvSpPr txBox="1"/>
              <p:nvPr/>
            </p:nvSpPr>
            <p:spPr>
              <a:xfrm>
                <a:off x="1719222" y="4620891"/>
                <a:ext cx="1342572" cy="200055"/>
              </a:xfrm>
              <a:prstGeom prst="rect">
                <a:avLst/>
              </a:prstGeom>
              <a:noFill/>
            </p:spPr>
            <p:txBody>
              <a:bodyPr wrap="square" lIns="45720" rIns="45720" rtlCol="0" anchor="ctr" anchorCtr="0">
                <a:spAutoFit/>
              </a:bodyPr>
              <a:lstStyle/>
              <a:p>
                <a:r>
                  <a:rPr lang="en-US" sz="700" dirty="0">
                    <a:solidFill>
                      <a:prstClr val="black"/>
                    </a:solidFill>
                    <a:latin typeface="Arial"/>
                    <a:cs typeface="Arial"/>
                  </a:rPr>
                  <a:t>Photo: T. Hogg</a:t>
                </a:r>
                <a:endParaRPr lang="en-US" sz="1100" dirty="0">
                  <a:solidFill>
                    <a:prstClr val="black"/>
                  </a:solidFill>
                  <a:latin typeface="Arial"/>
                  <a:cs typeface="Arial"/>
                </a:endParaRPr>
              </a:p>
            </p:txBody>
          </p:sp>
        </p:grpSp>
        <p:grpSp>
          <p:nvGrpSpPr>
            <p:cNvPr id="9" name="Group 8"/>
            <p:cNvGrpSpPr/>
            <p:nvPr/>
          </p:nvGrpSpPr>
          <p:grpSpPr>
            <a:xfrm>
              <a:off x="5352669" y="1164478"/>
              <a:ext cx="2315675" cy="1819172"/>
              <a:chOff x="5346636" y="912018"/>
              <a:chExt cx="2315675" cy="1819172"/>
            </a:xfrm>
          </p:grpSpPr>
          <p:pic>
            <p:nvPicPr>
              <p:cNvPr id="33" name="Picture 32" descr="http://media.treehugger.com/assets/images/2012/02/yellow-cedars-dying.jpg.492x0_q85_crop-smart.jpg"/>
              <p:cNvPicPr>
                <a:picLocks noChangeArrowheads="1"/>
              </p:cNvPicPr>
              <p:nvPr/>
            </p:nvPicPr>
            <p:blipFill>
              <a:blip r:embed="rId4" cstate="print"/>
              <a:srcRect/>
              <a:stretch>
                <a:fillRect/>
              </a:stretch>
            </p:blipFill>
            <p:spPr bwMode="auto">
              <a:xfrm>
                <a:off x="5376311" y="912018"/>
                <a:ext cx="2286000" cy="1645920"/>
              </a:xfrm>
              <a:prstGeom prst="rect">
                <a:avLst/>
              </a:prstGeom>
              <a:noFill/>
            </p:spPr>
          </p:pic>
          <p:grpSp>
            <p:nvGrpSpPr>
              <p:cNvPr id="4" name="Group 3"/>
              <p:cNvGrpSpPr/>
              <p:nvPr/>
            </p:nvGrpSpPr>
            <p:grpSpPr>
              <a:xfrm>
                <a:off x="5346636" y="2521872"/>
                <a:ext cx="2249700" cy="209318"/>
                <a:chOff x="5346636" y="2766118"/>
                <a:chExt cx="2249700" cy="209318"/>
              </a:xfrm>
            </p:grpSpPr>
            <p:sp>
              <p:nvSpPr>
                <p:cNvPr id="35" name="TextBox 34"/>
                <p:cNvSpPr txBox="1"/>
                <p:nvPr/>
              </p:nvSpPr>
              <p:spPr>
                <a:xfrm>
                  <a:off x="6154005" y="2766118"/>
                  <a:ext cx="1442331" cy="200055"/>
                </a:xfrm>
                <a:prstGeom prst="rect">
                  <a:avLst/>
                </a:prstGeom>
                <a:noFill/>
              </p:spPr>
              <p:txBody>
                <a:bodyPr wrap="square" lIns="45720" rIns="45720" rtlCol="0" anchor="ctr" anchorCtr="0">
                  <a:spAutoFit/>
                </a:bodyPr>
                <a:lstStyle/>
                <a:p>
                  <a:pPr algn="r"/>
                  <a:r>
                    <a:rPr lang="en-CA" sz="700" dirty="0">
                      <a:latin typeface="Arial" panose="020B0604020202020204" pitchFamily="34" charset="0"/>
                      <a:cs typeface="Arial" panose="020B0604020202020204" pitchFamily="34" charset="0"/>
                    </a:rPr>
                    <a:t>Yellow-cedar decline - Alaska</a:t>
                  </a:r>
                  <a:endParaRPr lang="en-US" sz="700" dirty="0">
                    <a:solidFill>
                      <a:prstClr val="black"/>
                    </a:solidFill>
                    <a:latin typeface="Arial" panose="020B0604020202020204" pitchFamily="34" charset="0"/>
                    <a:cs typeface="Arial" panose="020B0604020202020204" pitchFamily="34" charset="0"/>
                  </a:endParaRPr>
                </a:p>
              </p:txBody>
            </p:sp>
            <p:sp>
              <p:nvSpPr>
                <p:cNvPr id="36" name="TextBox 35"/>
                <p:cNvSpPr txBox="1"/>
                <p:nvPr/>
              </p:nvSpPr>
              <p:spPr>
                <a:xfrm>
                  <a:off x="5346636" y="2775381"/>
                  <a:ext cx="1148064" cy="200055"/>
                </a:xfrm>
                <a:prstGeom prst="rect">
                  <a:avLst/>
                </a:prstGeom>
                <a:noFill/>
              </p:spPr>
              <p:txBody>
                <a:bodyPr wrap="square" lIns="45720" rIns="45720" rtlCol="0" anchor="ctr" anchorCtr="0">
                  <a:spAutoFit/>
                </a:bodyPr>
                <a:lstStyle/>
                <a:p>
                  <a:r>
                    <a:rPr lang="en-US" sz="700" dirty="0">
                      <a:solidFill>
                        <a:prstClr val="black"/>
                      </a:solidFill>
                      <a:latin typeface="Arial"/>
                      <a:cs typeface="Arial"/>
                    </a:rPr>
                    <a:t>Photo: P. </a:t>
                  </a:r>
                  <a:r>
                    <a:rPr lang="en-US" sz="700" dirty="0" err="1">
                      <a:solidFill>
                        <a:prstClr val="black"/>
                      </a:solidFill>
                      <a:latin typeface="Arial"/>
                      <a:cs typeface="Arial"/>
                    </a:rPr>
                    <a:t>Hennon</a:t>
                  </a:r>
                  <a:endParaRPr lang="en-US" sz="1100" dirty="0">
                    <a:solidFill>
                      <a:prstClr val="black"/>
                    </a:solidFill>
                    <a:latin typeface="Arial"/>
                    <a:cs typeface="Arial"/>
                  </a:endParaRPr>
                </a:p>
              </p:txBody>
            </p:sp>
          </p:grpSp>
        </p:grpSp>
        <p:grpSp>
          <p:nvGrpSpPr>
            <p:cNvPr id="11" name="Group 10">
              <a:extLst>
                <a:ext uri="{FF2B5EF4-FFF2-40B4-BE49-F238E27FC236}">
                  <a16:creationId xmlns:a16="http://schemas.microsoft.com/office/drawing/2014/main" id="{7A72E947-7FBD-9BF5-C410-8FE67AAC666D}"/>
                </a:ext>
              </a:extLst>
            </p:cNvPr>
            <p:cNvGrpSpPr/>
            <p:nvPr/>
          </p:nvGrpSpPr>
          <p:grpSpPr>
            <a:xfrm>
              <a:off x="5368152" y="3068960"/>
              <a:ext cx="2300192" cy="1831706"/>
              <a:chOff x="5368152" y="3068960"/>
              <a:chExt cx="2300192" cy="1831706"/>
            </a:xfrm>
          </p:grpSpPr>
          <p:grpSp>
            <p:nvGrpSpPr>
              <p:cNvPr id="37" name="Group 36"/>
              <p:cNvGrpSpPr/>
              <p:nvPr/>
            </p:nvGrpSpPr>
            <p:grpSpPr>
              <a:xfrm>
                <a:off x="5368152" y="4696682"/>
                <a:ext cx="2208066" cy="203984"/>
                <a:chOff x="5388270" y="2503944"/>
                <a:chExt cx="2208066" cy="480979"/>
              </a:xfrm>
            </p:grpSpPr>
            <p:sp>
              <p:nvSpPr>
                <p:cNvPr id="38" name="TextBox 37"/>
                <p:cNvSpPr txBox="1"/>
                <p:nvPr/>
              </p:nvSpPr>
              <p:spPr>
                <a:xfrm>
                  <a:off x="6154005" y="2503944"/>
                  <a:ext cx="1442331" cy="471715"/>
                </a:xfrm>
                <a:prstGeom prst="rect">
                  <a:avLst/>
                </a:prstGeom>
                <a:noFill/>
              </p:spPr>
              <p:txBody>
                <a:bodyPr wrap="square" lIns="45720" rIns="45720" rtlCol="0" anchor="ctr" anchorCtr="0">
                  <a:spAutoFit/>
                </a:bodyPr>
                <a:lstStyle/>
                <a:p>
                  <a:pPr algn="r"/>
                  <a:r>
                    <a:rPr lang="en-CA" sz="700" dirty="0">
                      <a:latin typeface="Arial" panose="020B0604020202020204" pitchFamily="34" charset="0"/>
                      <a:cs typeface="Arial" panose="020B0604020202020204" pitchFamily="34" charset="0"/>
                    </a:rPr>
                    <a:t>Drought mortality- Okanagan </a:t>
                  </a:r>
                  <a:endParaRPr lang="en-US" sz="700" dirty="0">
                    <a:solidFill>
                      <a:prstClr val="black"/>
                    </a:solidFill>
                    <a:latin typeface="Arial" panose="020B0604020202020204" pitchFamily="34" charset="0"/>
                    <a:cs typeface="Arial" panose="020B0604020202020204" pitchFamily="34" charset="0"/>
                  </a:endParaRPr>
                </a:p>
              </p:txBody>
            </p:sp>
            <p:sp>
              <p:nvSpPr>
                <p:cNvPr id="39" name="TextBox 38"/>
                <p:cNvSpPr txBox="1"/>
                <p:nvPr/>
              </p:nvSpPr>
              <p:spPr>
                <a:xfrm>
                  <a:off x="5388270" y="2513208"/>
                  <a:ext cx="1148064" cy="471715"/>
                </a:xfrm>
                <a:prstGeom prst="rect">
                  <a:avLst/>
                </a:prstGeom>
                <a:noFill/>
              </p:spPr>
              <p:txBody>
                <a:bodyPr wrap="square" lIns="45720" rIns="45720" rtlCol="0" anchor="ctr" anchorCtr="0">
                  <a:spAutoFit/>
                </a:bodyPr>
                <a:lstStyle/>
                <a:p>
                  <a:r>
                    <a:rPr lang="en-US" sz="700" dirty="0">
                      <a:solidFill>
                        <a:prstClr val="black"/>
                      </a:solidFill>
                      <a:latin typeface="Arial"/>
                      <a:cs typeface="Arial"/>
                    </a:rPr>
                    <a:t>Photo: Kevin Buxton</a:t>
                  </a:r>
                  <a:endParaRPr lang="en-US" sz="1100" dirty="0">
                    <a:solidFill>
                      <a:prstClr val="black"/>
                    </a:solidFill>
                    <a:latin typeface="Arial"/>
                    <a:cs typeface="Arial"/>
                  </a:endParaRPr>
                </a:p>
              </p:txBody>
            </p:sp>
          </p:grpSp>
          <p:pic>
            <p:nvPicPr>
              <p:cNvPr id="3075" name="Picture 3" descr="H:\pix\2018\KB_drought_survey_flight_june28_2018 (24).JPG"/>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82344" y="3068960"/>
                <a:ext cx="2286000" cy="1645920"/>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3" name="Group 12">
            <a:extLst>
              <a:ext uri="{FF2B5EF4-FFF2-40B4-BE49-F238E27FC236}">
                <a16:creationId xmlns:a16="http://schemas.microsoft.com/office/drawing/2014/main" id="{DBA7C8D7-B20A-3146-122A-79E3B1F1E7B6}"/>
              </a:ext>
            </a:extLst>
          </p:cNvPr>
          <p:cNvGrpSpPr/>
          <p:nvPr/>
        </p:nvGrpSpPr>
        <p:grpSpPr>
          <a:xfrm>
            <a:off x="1697331" y="1164478"/>
            <a:ext cx="2320051" cy="5675070"/>
            <a:chOff x="1697331" y="1164478"/>
            <a:chExt cx="2320051" cy="5675070"/>
          </a:xfrm>
        </p:grpSpPr>
        <p:grpSp>
          <p:nvGrpSpPr>
            <p:cNvPr id="7" name="Group 6"/>
            <p:cNvGrpSpPr/>
            <p:nvPr/>
          </p:nvGrpSpPr>
          <p:grpSpPr>
            <a:xfrm>
              <a:off x="1715158" y="1164478"/>
              <a:ext cx="2286000" cy="1829670"/>
              <a:chOff x="971600" y="1167282"/>
              <a:chExt cx="2286000" cy="1829670"/>
            </a:xfrm>
          </p:grpSpPr>
          <p:sp>
            <p:nvSpPr>
              <p:cNvPr id="19" name="TextBox 18"/>
              <p:cNvSpPr txBox="1"/>
              <p:nvPr/>
            </p:nvSpPr>
            <p:spPr>
              <a:xfrm>
                <a:off x="2101837" y="2735342"/>
                <a:ext cx="1148064" cy="261610"/>
              </a:xfrm>
              <a:prstGeom prst="rect">
                <a:avLst/>
              </a:prstGeom>
              <a:noFill/>
            </p:spPr>
            <p:txBody>
              <a:bodyPr wrap="square" lIns="45720" rIns="45720" rtlCol="0" anchor="ctr" anchorCtr="0">
                <a:spAutoFit/>
              </a:bodyPr>
              <a:lstStyle/>
              <a:p>
                <a:pPr algn="r"/>
                <a:r>
                  <a:rPr lang="en-US" sz="700" dirty="0" err="1">
                    <a:solidFill>
                      <a:prstClr val="black"/>
                    </a:solidFill>
                    <a:latin typeface="Arial"/>
                    <a:cs typeface="Arial"/>
                  </a:rPr>
                  <a:t>Dothistroma</a:t>
                </a:r>
                <a:r>
                  <a:rPr lang="en-US" sz="700" dirty="0">
                    <a:solidFill>
                      <a:prstClr val="black"/>
                    </a:solidFill>
                    <a:latin typeface="Arial"/>
                    <a:cs typeface="Arial"/>
                  </a:rPr>
                  <a:t> needle cast</a:t>
                </a:r>
                <a:r>
                  <a:rPr lang="en-US" sz="1100" dirty="0">
                    <a:solidFill>
                      <a:prstClr val="black"/>
                    </a:solidFill>
                    <a:latin typeface="Arial"/>
                    <a:cs typeface="Arial"/>
                  </a:rPr>
                  <a:t> </a:t>
                </a:r>
              </a:p>
            </p:txBody>
          </p:sp>
          <p:pic>
            <p:nvPicPr>
              <p:cNvPr id="21" name="Picture 12" descr="Untitled 1"/>
              <p:cNvPicPr>
                <a:picLocks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971600" y="1167282"/>
                <a:ext cx="2286000" cy="1645920"/>
              </a:xfrm>
              <a:prstGeom prst="rect">
                <a:avLst/>
              </a:prstGeom>
              <a:noFill/>
              <a:ln w="9525">
                <a:solidFill>
                  <a:schemeClr val="tx1"/>
                </a:solidFill>
                <a:miter lim="800000"/>
                <a:headEnd/>
                <a:tailEnd/>
              </a:ln>
            </p:spPr>
          </p:pic>
          <p:sp>
            <p:nvSpPr>
              <p:cNvPr id="24" name="TextBox 23"/>
              <p:cNvSpPr txBox="1"/>
              <p:nvPr/>
            </p:nvSpPr>
            <p:spPr>
              <a:xfrm>
                <a:off x="975664" y="2796897"/>
                <a:ext cx="1148064" cy="200055"/>
              </a:xfrm>
              <a:prstGeom prst="rect">
                <a:avLst/>
              </a:prstGeom>
              <a:noFill/>
            </p:spPr>
            <p:txBody>
              <a:bodyPr wrap="square" lIns="45720" rIns="45720" rtlCol="0" anchor="ctr" anchorCtr="0">
                <a:spAutoFit/>
              </a:bodyPr>
              <a:lstStyle/>
              <a:p>
                <a:r>
                  <a:rPr lang="en-US" sz="700" dirty="0">
                    <a:solidFill>
                      <a:prstClr val="black"/>
                    </a:solidFill>
                    <a:latin typeface="Arial"/>
                    <a:cs typeface="Arial"/>
                  </a:rPr>
                  <a:t>Photo: Alex Woods</a:t>
                </a:r>
                <a:endParaRPr lang="en-US" sz="1100" dirty="0">
                  <a:solidFill>
                    <a:prstClr val="black"/>
                  </a:solidFill>
                  <a:latin typeface="Arial"/>
                  <a:cs typeface="Arial"/>
                </a:endParaRPr>
              </a:p>
            </p:txBody>
          </p:sp>
        </p:grpSp>
        <p:grpSp>
          <p:nvGrpSpPr>
            <p:cNvPr id="6" name="Group 5"/>
            <p:cNvGrpSpPr/>
            <p:nvPr/>
          </p:nvGrpSpPr>
          <p:grpSpPr>
            <a:xfrm>
              <a:off x="1697331" y="5003625"/>
              <a:ext cx="2296503" cy="1835923"/>
              <a:chOff x="953773" y="4889476"/>
              <a:chExt cx="2296503" cy="1835923"/>
            </a:xfrm>
          </p:grpSpPr>
          <p:pic>
            <p:nvPicPr>
              <p:cNvPr id="22" name="Picture 3"/>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53773" y="4889476"/>
                <a:ext cx="2286000" cy="1645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TextBox 26"/>
              <p:cNvSpPr txBox="1"/>
              <p:nvPr/>
            </p:nvSpPr>
            <p:spPr>
              <a:xfrm>
                <a:off x="1907704" y="6525344"/>
                <a:ext cx="1342572" cy="200055"/>
              </a:xfrm>
              <a:prstGeom prst="rect">
                <a:avLst/>
              </a:prstGeom>
              <a:noFill/>
            </p:spPr>
            <p:txBody>
              <a:bodyPr wrap="square" lIns="45720" rIns="45720" rtlCol="0" anchor="ctr" anchorCtr="0">
                <a:spAutoFit/>
              </a:bodyPr>
              <a:lstStyle/>
              <a:p>
                <a:pPr algn="r"/>
                <a:r>
                  <a:rPr lang="en-US" sz="700" dirty="0">
                    <a:solidFill>
                      <a:prstClr val="black"/>
                    </a:solidFill>
                    <a:latin typeface="Arial"/>
                    <a:cs typeface="Arial"/>
                  </a:rPr>
                  <a:t>Mountain pine beetle</a:t>
                </a:r>
                <a:endParaRPr lang="en-US" sz="1100" dirty="0">
                  <a:solidFill>
                    <a:prstClr val="black"/>
                  </a:solidFill>
                  <a:latin typeface="Arial"/>
                  <a:cs typeface="Arial"/>
                </a:endParaRPr>
              </a:p>
            </p:txBody>
          </p:sp>
          <p:sp>
            <p:nvSpPr>
              <p:cNvPr id="28" name="TextBox 27"/>
              <p:cNvSpPr txBox="1"/>
              <p:nvPr/>
            </p:nvSpPr>
            <p:spPr>
              <a:xfrm>
                <a:off x="971600" y="6517129"/>
                <a:ext cx="1342572" cy="200055"/>
              </a:xfrm>
              <a:prstGeom prst="rect">
                <a:avLst/>
              </a:prstGeom>
              <a:noFill/>
            </p:spPr>
            <p:txBody>
              <a:bodyPr wrap="square" lIns="45720" rIns="45720" rtlCol="0" anchor="ctr" anchorCtr="0">
                <a:spAutoFit/>
              </a:bodyPr>
              <a:lstStyle/>
              <a:p>
                <a:r>
                  <a:rPr lang="en-US" sz="700" dirty="0">
                    <a:solidFill>
                      <a:prstClr val="black"/>
                    </a:solidFill>
                    <a:latin typeface="Arial"/>
                    <a:cs typeface="Arial"/>
                  </a:rPr>
                  <a:t>Photo: L. McLachlan</a:t>
                </a:r>
                <a:endParaRPr lang="en-US" sz="1100" dirty="0">
                  <a:solidFill>
                    <a:prstClr val="black"/>
                  </a:solidFill>
                  <a:latin typeface="Arial"/>
                  <a:cs typeface="Arial"/>
                </a:endParaRPr>
              </a:p>
            </p:txBody>
          </p:sp>
        </p:grpSp>
        <p:grpSp>
          <p:nvGrpSpPr>
            <p:cNvPr id="12" name="Group 11">
              <a:extLst>
                <a:ext uri="{FF2B5EF4-FFF2-40B4-BE49-F238E27FC236}">
                  <a16:creationId xmlns:a16="http://schemas.microsoft.com/office/drawing/2014/main" id="{1BACF8D0-7DA0-2309-3470-D2A77F3FACB7}"/>
                </a:ext>
              </a:extLst>
            </p:cNvPr>
            <p:cNvGrpSpPr/>
            <p:nvPr/>
          </p:nvGrpSpPr>
          <p:grpSpPr>
            <a:xfrm>
              <a:off x="1717190" y="3092770"/>
              <a:ext cx="2300192" cy="1811766"/>
              <a:chOff x="5368152" y="5001610"/>
              <a:chExt cx="2300192" cy="1811766"/>
            </a:xfrm>
          </p:grpSpPr>
          <p:pic>
            <p:nvPicPr>
              <p:cNvPr id="3076" name="Picture 4"/>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82344" y="5001610"/>
                <a:ext cx="2286000" cy="1646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4" name="TextBox 43"/>
              <p:cNvSpPr txBox="1"/>
              <p:nvPr/>
            </p:nvSpPr>
            <p:spPr>
              <a:xfrm>
                <a:off x="5368152" y="6613321"/>
                <a:ext cx="1148064" cy="200055"/>
              </a:xfrm>
              <a:prstGeom prst="rect">
                <a:avLst/>
              </a:prstGeom>
              <a:noFill/>
            </p:spPr>
            <p:txBody>
              <a:bodyPr wrap="square" lIns="45720" rIns="45720" rtlCol="0" anchor="ctr" anchorCtr="0">
                <a:spAutoFit/>
              </a:bodyPr>
              <a:lstStyle/>
              <a:p>
                <a:r>
                  <a:rPr lang="en-US" sz="700" dirty="0">
                    <a:solidFill>
                      <a:prstClr val="black"/>
                    </a:solidFill>
                    <a:latin typeface="Arial"/>
                    <a:cs typeface="Arial"/>
                  </a:rPr>
                  <a:t>Photo: Ed </a:t>
                </a:r>
                <a:r>
                  <a:rPr lang="en-US" sz="700" dirty="0" err="1">
                    <a:solidFill>
                      <a:prstClr val="black"/>
                    </a:solidFill>
                    <a:latin typeface="Arial"/>
                    <a:cs typeface="Arial"/>
                  </a:rPr>
                  <a:t>Halsten</a:t>
                </a:r>
                <a:endParaRPr lang="en-US" sz="1100" dirty="0">
                  <a:solidFill>
                    <a:prstClr val="black"/>
                  </a:solidFill>
                  <a:latin typeface="Arial"/>
                  <a:cs typeface="Arial"/>
                </a:endParaRPr>
              </a:p>
            </p:txBody>
          </p:sp>
          <p:sp>
            <p:nvSpPr>
              <p:cNvPr id="45" name="TextBox 44"/>
              <p:cNvSpPr txBox="1"/>
              <p:nvPr/>
            </p:nvSpPr>
            <p:spPr>
              <a:xfrm>
                <a:off x="6154005" y="6608782"/>
                <a:ext cx="1442331" cy="200055"/>
              </a:xfrm>
              <a:prstGeom prst="rect">
                <a:avLst/>
              </a:prstGeom>
              <a:noFill/>
            </p:spPr>
            <p:txBody>
              <a:bodyPr wrap="square" lIns="45720" rIns="45720" rtlCol="0" anchor="ctr" anchorCtr="0">
                <a:spAutoFit/>
              </a:bodyPr>
              <a:lstStyle/>
              <a:p>
                <a:pPr algn="r"/>
                <a:r>
                  <a:rPr lang="en-CA" sz="700" dirty="0">
                    <a:latin typeface="Arial" panose="020B0604020202020204" pitchFamily="34" charset="0"/>
                    <a:cs typeface="Arial" panose="020B0604020202020204" pitchFamily="34" charset="0"/>
                  </a:rPr>
                  <a:t>Spruce beetle - Alaska</a:t>
                </a:r>
                <a:endParaRPr lang="en-US" sz="700" dirty="0">
                  <a:solidFill>
                    <a:prstClr val="black"/>
                  </a:solidFill>
                  <a:latin typeface="Arial" panose="020B0604020202020204" pitchFamily="34" charset="0"/>
                  <a:cs typeface="Arial" panose="020B0604020202020204" pitchFamily="34" charset="0"/>
                </a:endParaRPr>
              </a:p>
            </p:txBody>
          </p:sp>
        </p:grpSp>
      </p:grpSp>
      <p:grpSp>
        <p:nvGrpSpPr>
          <p:cNvPr id="18" name="Group 17">
            <a:extLst>
              <a:ext uri="{FF2B5EF4-FFF2-40B4-BE49-F238E27FC236}">
                <a16:creationId xmlns:a16="http://schemas.microsoft.com/office/drawing/2014/main" id="{7D715656-F207-4A98-8534-7D0AC609DB77}"/>
              </a:ext>
            </a:extLst>
          </p:cNvPr>
          <p:cNvGrpSpPr/>
          <p:nvPr/>
        </p:nvGrpSpPr>
        <p:grpSpPr>
          <a:xfrm>
            <a:off x="539551" y="116632"/>
            <a:ext cx="8136905" cy="726301"/>
            <a:chOff x="539551" y="116632"/>
            <a:chExt cx="8136905" cy="726301"/>
          </a:xfrm>
        </p:grpSpPr>
        <p:grpSp>
          <p:nvGrpSpPr>
            <p:cNvPr id="20" name="Group 19">
              <a:extLst>
                <a:ext uri="{FF2B5EF4-FFF2-40B4-BE49-F238E27FC236}">
                  <a16:creationId xmlns:a16="http://schemas.microsoft.com/office/drawing/2014/main" id="{95EF4C9C-160B-7553-D27D-E3A2280BF148}"/>
                </a:ext>
              </a:extLst>
            </p:cNvPr>
            <p:cNvGrpSpPr/>
            <p:nvPr/>
          </p:nvGrpSpPr>
          <p:grpSpPr>
            <a:xfrm>
              <a:off x="580897" y="116632"/>
              <a:ext cx="7951543" cy="720080"/>
              <a:chOff x="899592" y="116632"/>
              <a:chExt cx="7488832" cy="720080"/>
            </a:xfrm>
          </p:grpSpPr>
          <p:sp>
            <p:nvSpPr>
              <p:cNvPr id="40" name="TextBox 39">
                <a:extLst>
                  <a:ext uri="{FF2B5EF4-FFF2-40B4-BE49-F238E27FC236}">
                    <a16:creationId xmlns:a16="http://schemas.microsoft.com/office/drawing/2014/main" id="{10F61EFF-844E-1E9A-34E0-2BF85B883EA2}"/>
                  </a:ext>
                </a:extLst>
              </p:cNvPr>
              <p:cNvSpPr txBox="1"/>
              <p:nvPr/>
            </p:nvSpPr>
            <p:spPr>
              <a:xfrm>
                <a:off x="928471" y="116632"/>
                <a:ext cx="4320480" cy="369332"/>
              </a:xfrm>
              <a:prstGeom prst="rect">
                <a:avLst/>
              </a:prstGeom>
              <a:noFill/>
            </p:spPr>
            <p:txBody>
              <a:bodyPr wrap="square" lIns="45720" rIns="45720" rtlCol="0">
                <a:spAutoFit/>
              </a:bodyPr>
              <a:lstStyle/>
              <a:p>
                <a:pPr>
                  <a:spcBef>
                    <a:spcPts val="600"/>
                  </a:spcBef>
                </a:pPr>
                <a:r>
                  <a:rPr lang="en-US" b="1" dirty="0"/>
                  <a:t>Pining for home</a:t>
                </a:r>
                <a:endParaRPr lang="en-CA" dirty="0"/>
              </a:p>
            </p:txBody>
          </p:sp>
          <p:cxnSp>
            <p:nvCxnSpPr>
              <p:cNvPr id="41" name="Straight Connector 40">
                <a:extLst>
                  <a:ext uri="{FF2B5EF4-FFF2-40B4-BE49-F238E27FC236}">
                    <a16:creationId xmlns:a16="http://schemas.microsoft.com/office/drawing/2014/main" id="{E3EA4983-6D0F-BD1D-73A8-CC0EED3F5BE1}"/>
                  </a:ext>
                </a:extLst>
              </p:cNvPr>
              <p:cNvCxnSpPr/>
              <p:nvPr/>
            </p:nvCxnSpPr>
            <p:spPr>
              <a:xfrm>
                <a:off x="899592" y="836712"/>
                <a:ext cx="74888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4" name="TextBox 33">
              <a:extLst>
                <a:ext uri="{FF2B5EF4-FFF2-40B4-BE49-F238E27FC236}">
                  <a16:creationId xmlns:a16="http://schemas.microsoft.com/office/drawing/2014/main" id="{B45C7BF0-B78D-146A-F9BB-372D193C604E}"/>
                </a:ext>
              </a:extLst>
            </p:cNvPr>
            <p:cNvSpPr txBox="1"/>
            <p:nvPr/>
          </p:nvSpPr>
          <p:spPr>
            <a:xfrm>
              <a:off x="539551" y="504379"/>
              <a:ext cx="8136905" cy="338554"/>
            </a:xfrm>
            <a:prstGeom prst="rect">
              <a:avLst/>
            </a:prstGeom>
            <a:noFill/>
          </p:spPr>
          <p:txBody>
            <a:bodyPr wrap="square" rtlCol="0">
              <a:spAutoFit/>
            </a:bodyPr>
            <a:lstStyle/>
            <a:p>
              <a:pPr defTabSz="1225550"/>
              <a:r>
                <a:rPr lang="en-US" sz="1600" dirty="0"/>
                <a:t>CBST	</a:t>
              </a:r>
              <a:r>
                <a:rPr lang="en-US" sz="1600" dirty="0">
                  <a:solidFill>
                    <a:schemeClr val="bg1">
                      <a:lumMod val="75000"/>
                    </a:schemeClr>
                  </a:solidFill>
                </a:rPr>
                <a:t>AMAT         	 Other CC Strategies         	    Health</a:t>
              </a:r>
              <a:endParaRPr lang="en-US" dirty="0">
                <a:solidFill>
                  <a:schemeClr val="bg1">
                    <a:lumMod val="75000"/>
                  </a:schemeClr>
                </a:solidFill>
              </a:endParaRPr>
            </a:p>
          </p:txBody>
        </p:sp>
      </p:grpSp>
    </p:spTree>
    <p:extLst>
      <p:ext uri="{BB962C8B-B14F-4D97-AF65-F5344CB8AC3E}">
        <p14:creationId xmlns:p14="http://schemas.microsoft.com/office/powerpoint/2010/main" val="160800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B61D13A-A84D-49D8-8512-3B4CEF115DD3}" type="slidenum">
              <a:rPr lang="en-CA" smtClean="0"/>
              <a:t>4</a:t>
            </a:fld>
            <a:endParaRPr lang="en-CA"/>
          </a:p>
        </p:txBody>
      </p:sp>
      <p:grpSp>
        <p:nvGrpSpPr>
          <p:cNvPr id="9" name="Group 8"/>
          <p:cNvGrpSpPr/>
          <p:nvPr/>
        </p:nvGrpSpPr>
        <p:grpSpPr>
          <a:xfrm>
            <a:off x="175320" y="1844824"/>
            <a:ext cx="4540696" cy="4068360"/>
            <a:chOff x="107504" y="1844824"/>
            <a:chExt cx="4540696" cy="4068360"/>
          </a:xfrm>
        </p:grpSpPr>
        <p:grpSp>
          <p:nvGrpSpPr>
            <p:cNvPr id="4" name="Group 3"/>
            <p:cNvGrpSpPr/>
            <p:nvPr/>
          </p:nvGrpSpPr>
          <p:grpSpPr>
            <a:xfrm>
              <a:off x="107504" y="1844824"/>
              <a:ext cx="4540696" cy="4068360"/>
              <a:chOff x="107504" y="1844824"/>
              <a:chExt cx="4540696" cy="406836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844824"/>
                <a:ext cx="4392488" cy="4068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Freeform 2"/>
              <p:cNvSpPr/>
              <p:nvPr/>
            </p:nvSpPr>
            <p:spPr>
              <a:xfrm>
                <a:off x="3257550" y="1885950"/>
                <a:ext cx="1390650" cy="3143250"/>
              </a:xfrm>
              <a:custGeom>
                <a:avLst/>
                <a:gdLst>
                  <a:gd name="connsiteX0" fmla="*/ 0 w 1390650"/>
                  <a:gd name="connsiteY0" fmla="*/ 142875 h 3143250"/>
                  <a:gd name="connsiteX1" fmla="*/ 752475 w 1390650"/>
                  <a:gd name="connsiteY1" fmla="*/ 2524125 h 3143250"/>
                  <a:gd name="connsiteX2" fmla="*/ 1304925 w 1390650"/>
                  <a:gd name="connsiteY2" fmla="*/ 3143250 h 3143250"/>
                  <a:gd name="connsiteX3" fmla="*/ 1390650 w 1390650"/>
                  <a:gd name="connsiteY3" fmla="*/ 2162175 h 3143250"/>
                  <a:gd name="connsiteX4" fmla="*/ 1371600 w 1390650"/>
                  <a:gd name="connsiteY4" fmla="*/ 0 h 3143250"/>
                  <a:gd name="connsiteX5" fmla="*/ 0 w 1390650"/>
                  <a:gd name="connsiteY5" fmla="*/ 142875 h 314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50" h="3143250">
                    <a:moveTo>
                      <a:pt x="0" y="142875"/>
                    </a:moveTo>
                    <a:lnTo>
                      <a:pt x="752475" y="2524125"/>
                    </a:lnTo>
                    <a:lnTo>
                      <a:pt x="1304925" y="3143250"/>
                    </a:lnTo>
                    <a:lnTo>
                      <a:pt x="1390650" y="2162175"/>
                    </a:lnTo>
                    <a:lnTo>
                      <a:pt x="1371600" y="0"/>
                    </a:lnTo>
                    <a:lnTo>
                      <a:pt x="0" y="14287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8" name="Freeform 7"/>
            <p:cNvSpPr/>
            <p:nvPr/>
          </p:nvSpPr>
          <p:spPr>
            <a:xfrm>
              <a:off x="723900" y="1962150"/>
              <a:ext cx="285750" cy="257175"/>
            </a:xfrm>
            <a:custGeom>
              <a:avLst/>
              <a:gdLst>
                <a:gd name="connsiteX0" fmla="*/ 0 w 285750"/>
                <a:gd name="connsiteY0" fmla="*/ 0 h 257175"/>
                <a:gd name="connsiteX1" fmla="*/ 9525 w 285750"/>
                <a:gd name="connsiteY1" fmla="*/ 209550 h 257175"/>
                <a:gd name="connsiteX2" fmla="*/ 285750 w 285750"/>
                <a:gd name="connsiteY2" fmla="*/ 257175 h 257175"/>
                <a:gd name="connsiteX3" fmla="*/ 285750 w 285750"/>
                <a:gd name="connsiteY3" fmla="*/ 28575 h 257175"/>
                <a:gd name="connsiteX4" fmla="*/ 0 w 285750"/>
                <a:gd name="connsiteY4" fmla="*/ 0 h 257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0" h="257175">
                  <a:moveTo>
                    <a:pt x="0" y="0"/>
                  </a:moveTo>
                  <a:lnTo>
                    <a:pt x="9525" y="209550"/>
                  </a:lnTo>
                  <a:lnTo>
                    <a:pt x="285750" y="257175"/>
                  </a:lnTo>
                  <a:lnTo>
                    <a:pt x="285750" y="28575"/>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0" name="Group 9"/>
          <p:cNvGrpSpPr/>
          <p:nvPr/>
        </p:nvGrpSpPr>
        <p:grpSpPr>
          <a:xfrm>
            <a:off x="4499992" y="1844824"/>
            <a:ext cx="4392488" cy="3992185"/>
            <a:chOff x="4355976" y="1920999"/>
            <a:chExt cx="4392488" cy="3992185"/>
          </a:xfrm>
        </p:grpSpPr>
        <p:grpSp>
          <p:nvGrpSpPr>
            <p:cNvPr id="7" name="Group 6"/>
            <p:cNvGrpSpPr/>
            <p:nvPr/>
          </p:nvGrpSpPr>
          <p:grpSpPr>
            <a:xfrm>
              <a:off x="4355976" y="1920999"/>
              <a:ext cx="4392488" cy="3992185"/>
              <a:chOff x="5305425" y="1704975"/>
              <a:chExt cx="3947095" cy="344805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2995" y="1704975"/>
                <a:ext cx="3819525" cy="3448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Freeform 5"/>
              <p:cNvSpPr/>
              <p:nvPr/>
            </p:nvSpPr>
            <p:spPr>
              <a:xfrm>
                <a:off x="5305425" y="3067050"/>
                <a:ext cx="1352550" cy="1876425"/>
              </a:xfrm>
              <a:custGeom>
                <a:avLst/>
                <a:gdLst>
                  <a:gd name="connsiteX0" fmla="*/ 0 w 1352550"/>
                  <a:gd name="connsiteY0" fmla="*/ 0 h 1876425"/>
                  <a:gd name="connsiteX1" fmla="*/ 38100 w 1352550"/>
                  <a:gd name="connsiteY1" fmla="*/ 1876425 h 1876425"/>
                  <a:gd name="connsiteX2" fmla="*/ 1352550 w 1352550"/>
                  <a:gd name="connsiteY2" fmla="*/ 1657350 h 1876425"/>
                  <a:gd name="connsiteX3" fmla="*/ 1076325 w 1352550"/>
                  <a:gd name="connsiteY3" fmla="*/ 1181100 h 1876425"/>
                  <a:gd name="connsiteX4" fmla="*/ 0 w 1352550"/>
                  <a:gd name="connsiteY4" fmla="*/ 0 h 1876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2550" h="1876425">
                    <a:moveTo>
                      <a:pt x="0" y="0"/>
                    </a:moveTo>
                    <a:lnTo>
                      <a:pt x="38100" y="1876425"/>
                    </a:lnTo>
                    <a:lnTo>
                      <a:pt x="1352550" y="1657350"/>
                    </a:lnTo>
                    <a:lnTo>
                      <a:pt x="1076325" y="118110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12" name="Freeform 11"/>
            <p:cNvSpPr/>
            <p:nvPr/>
          </p:nvSpPr>
          <p:spPr>
            <a:xfrm>
              <a:off x="5500861" y="2041798"/>
              <a:ext cx="285750" cy="257175"/>
            </a:xfrm>
            <a:custGeom>
              <a:avLst/>
              <a:gdLst>
                <a:gd name="connsiteX0" fmla="*/ 0 w 285750"/>
                <a:gd name="connsiteY0" fmla="*/ 0 h 257175"/>
                <a:gd name="connsiteX1" fmla="*/ 9525 w 285750"/>
                <a:gd name="connsiteY1" fmla="*/ 209550 h 257175"/>
                <a:gd name="connsiteX2" fmla="*/ 285750 w 285750"/>
                <a:gd name="connsiteY2" fmla="*/ 257175 h 257175"/>
                <a:gd name="connsiteX3" fmla="*/ 285750 w 285750"/>
                <a:gd name="connsiteY3" fmla="*/ 28575 h 257175"/>
                <a:gd name="connsiteX4" fmla="*/ 0 w 285750"/>
                <a:gd name="connsiteY4" fmla="*/ 0 h 257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0" h="257175">
                  <a:moveTo>
                    <a:pt x="0" y="0"/>
                  </a:moveTo>
                  <a:lnTo>
                    <a:pt x="9525" y="209550"/>
                  </a:lnTo>
                  <a:lnTo>
                    <a:pt x="285750" y="257175"/>
                  </a:lnTo>
                  <a:lnTo>
                    <a:pt x="285750" y="28575"/>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18" name="TextBox 17"/>
          <p:cNvSpPr txBox="1"/>
          <p:nvPr/>
        </p:nvSpPr>
        <p:spPr>
          <a:xfrm>
            <a:off x="755576" y="5965249"/>
            <a:ext cx="2429966" cy="200055"/>
          </a:xfrm>
          <a:prstGeom prst="rect">
            <a:avLst/>
          </a:prstGeom>
          <a:noFill/>
        </p:spPr>
        <p:txBody>
          <a:bodyPr wrap="square" lIns="45720" rIns="45720" rtlCol="0" anchor="ctr" anchorCtr="0">
            <a:spAutoFit/>
          </a:bodyPr>
          <a:lstStyle/>
          <a:p>
            <a:r>
              <a:rPr lang="en-US" sz="700" dirty="0">
                <a:solidFill>
                  <a:prstClr val="black"/>
                </a:solidFill>
                <a:latin typeface="Arial"/>
                <a:cs typeface="Arial"/>
              </a:rPr>
              <a:t>Wang et al. Forest Ecology and Management 2012</a:t>
            </a:r>
            <a:endParaRPr lang="en-US" sz="1100" dirty="0">
              <a:solidFill>
                <a:prstClr val="black"/>
              </a:solidFill>
              <a:latin typeface="Arial"/>
              <a:cs typeface="Arial"/>
            </a:endParaRPr>
          </a:p>
        </p:txBody>
      </p:sp>
      <p:sp>
        <p:nvSpPr>
          <p:cNvPr id="5" name="TextBox 4"/>
          <p:cNvSpPr txBox="1"/>
          <p:nvPr/>
        </p:nvSpPr>
        <p:spPr>
          <a:xfrm>
            <a:off x="2411760" y="1268760"/>
            <a:ext cx="4211442" cy="369332"/>
          </a:xfrm>
          <a:prstGeom prst="rect">
            <a:avLst/>
          </a:prstGeom>
          <a:noFill/>
        </p:spPr>
        <p:txBody>
          <a:bodyPr wrap="square" rtlCol="0">
            <a:spAutoFit/>
          </a:bodyPr>
          <a:lstStyle/>
          <a:p>
            <a:r>
              <a:rPr lang="en-CA" dirty="0"/>
              <a:t>Climate niche of BC’s </a:t>
            </a:r>
            <a:r>
              <a:rPr lang="en-CA" dirty="0" err="1"/>
              <a:t>biogeoclimatic</a:t>
            </a:r>
            <a:r>
              <a:rPr lang="en-CA" dirty="0"/>
              <a:t> zones</a:t>
            </a:r>
          </a:p>
        </p:txBody>
      </p:sp>
      <p:grpSp>
        <p:nvGrpSpPr>
          <p:cNvPr id="23" name="Group 22">
            <a:extLst>
              <a:ext uri="{FF2B5EF4-FFF2-40B4-BE49-F238E27FC236}">
                <a16:creationId xmlns:a16="http://schemas.microsoft.com/office/drawing/2014/main" id="{7B4EBFFD-62FE-726C-445A-BD42BE526A33}"/>
              </a:ext>
            </a:extLst>
          </p:cNvPr>
          <p:cNvGrpSpPr/>
          <p:nvPr/>
        </p:nvGrpSpPr>
        <p:grpSpPr>
          <a:xfrm>
            <a:off x="539551" y="116632"/>
            <a:ext cx="8136905" cy="726301"/>
            <a:chOff x="539551" y="116632"/>
            <a:chExt cx="8136905" cy="726301"/>
          </a:xfrm>
        </p:grpSpPr>
        <p:grpSp>
          <p:nvGrpSpPr>
            <p:cNvPr id="24" name="Group 23">
              <a:extLst>
                <a:ext uri="{FF2B5EF4-FFF2-40B4-BE49-F238E27FC236}">
                  <a16:creationId xmlns:a16="http://schemas.microsoft.com/office/drawing/2014/main" id="{AC66DDCC-432A-621A-6BE4-3BBACA786149}"/>
                </a:ext>
              </a:extLst>
            </p:cNvPr>
            <p:cNvGrpSpPr/>
            <p:nvPr/>
          </p:nvGrpSpPr>
          <p:grpSpPr>
            <a:xfrm>
              <a:off x="580897" y="116632"/>
              <a:ext cx="7951543" cy="720080"/>
              <a:chOff x="899592" y="116632"/>
              <a:chExt cx="7488832" cy="720080"/>
            </a:xfrm>
          </p:grpSpPr>
          <p:sp>
            <p:nvSpPr>
              <p:cNvPr id="26" name="TextBox 25">
                <a:extLst>
                  <a:ext uri="{FF2B5EF4-FFF2-40B4-BE49-F238E27FC236}">
                    <a16:creationId xmlns:a16="http://schemas.microsoft.com/office/drawing/2014/main" id="{8660ADC1-5154-7844-27B8-70B14FE0B833}"/>
                  </a:ext>
                </a:extLst>
              </p:cNvPr>
              <p:cNvSpPr txBox="1"/>
              <p:nvPr/>
            </p:nvSpPr>
            <p:spPr>
              <a:xfrm>
                <a:off x="928471" y="116632"/>
                <a:ext cx="4320480" cy="369332"/>
              </a:xfrm>
              <a:prstGeom prst="rect">
                <a:avLst/>
              </a:prstGeom>
              <a:noFill/>
            </p:spPr>
            <p:txBody>
              <a:bodyPr wrap="square" lIns="45720" rIns="45720" rtlCol="0">
                <a:spAutoFit/>
              </a:bodyPr>
              <a:lstStyle/>
              <a:p>
                <a:pPr>
                  <a:spcBef>
                    <a:spcPts val="600"/>
                  </a:spcBef>
                </a:pPr>
                <a:r>
                  <a:rPr lang="en-US" b="1" dirty="0"/>
                  <a:t>Pining for home</a:t>
                </a:r>
                <a:endParaRPr lang="en-CA" dirty="0"/>
              </a:p>
            </p:txBody>
          </p:sp>
          <p:cxnSp>
            <p:nvCxnSpPr>
              <p:cNvPr id="27" name="Straight Connector 26">
                <a:extLst>
                  <a:ext uri="{FF2B5EF4-FFF2-40B4-BE49-F238E27FC236}">
                    <a16:creationId xmlns:a16="http://schemas.microsoft.com/office/drawing/2014/main" id="{A35861B6-DF52-9EB5-0B52-E25EA1ACDECF}"/>
                  </a:ext>
                </a:extLst>
              </p:cNvPr>
              <p:cNvCxnSpPr/>
              <p:nvPr/>
            </p:nvCxnSpPr>
            <p:spPr>
              <a:xfrm>
                <a:off x="899592" y="836712"/>
                <a:ext cx="74888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A7ACE371-4026-0592-3746-D28AE4943A0B}"/>
                </a:ext>
              </a:extLst>
            </p:cNvPr>
            <p:cNvSpPr txBox="1"/>
            <p:nvPr/>
          </p:nvSpPr>
          <p:spPr>
            <a:xfrm>
              <a:off x="539551" y="504379"/>
              <a:ext cx="8136905" cy="338554"/>
            </a:xfrm>
            <a:prstGeom prst="rect">
              <a:avLst/>
            </a:prstGeom>
            <a:noFill/>
          </p:spPr>
          <p:txBody>
            <a:bodyPr wrap="square" rtlCol="0">
              <a:spAutoFit/>
            </a:bodyPr>
            <a:lstStyle/>
            <a:p>
              <a:pPr defTabSz="1225550"/>
              <a:r>
                <a:rPr lang="en-US" sz="1600" dirty="0"/>
                <a:t>CBST	</a:t>
              </a:r>
              <a:r>
                <a:rPr lang="en-US" sz="1600" dirty="0">
                  <a:solidFill>
                    <a:schemeClr val="bg1">
                      <a:lumMod val="75000"/>
                    </a:schemeClr>
                  </a:solidFill>
                </a:rPr>
                <a:t>AMAT         	 Other CC Strategies         	    Health</a:t>
              </a:r>
              <a:endParaRPr lang="en-US" dirty="0">
                <a:solidFill>
                  <a:schemeClr val="bg1">
                    <a:lumMod val="75000"/>
                  </a:schemeClr>
                </a:solidFill>
              </a:endParaRPr>
            </a:p>
          </p:txBody>
        </p:sp>
      </p:grpSp>
    </p:spTree>
    <p:extLst>
      <p:ext uri="{BB962C8B-B14F-4D97-AF65-F5344CB8AC3E}">
        <p14:creationId xmlns:p14="http://schemas.microsoft.com/office/powerpoint/2010/main" val="3092563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B61D13A-A84D-49D8-8512-3B4CEF115DD3}" type="slidenum">
              <a:rPr lang="en-CA" smtClean="0"/>
              <a:t>5</a:t>
            </a:fld>
            <a:endParaRPr lang="en-CA"/>
          </a:p>
        </p:txBody>
      </p:sp>
      <p:pic>
        <p:nvPicPr>
          <p:cNvPr id="307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71800" y="1634054"/>
            <a:ext cx="3658692" cy="4734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2"/>
          <p:cNvSpPr txBox="1">
            <a:spLocks noChangeArrowheads="1"/>
          </p:cNvSpPr>
          <p:nvPr/>
        </p:nvSpPr>
        <p:spPr>
          <a:xfrm>
            <a:off x="2601672" y="1422998"/>
            <a:ext cx="3960440" cy="277810"/>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600" dirty="0" err="1"/>
              <a:t>Lodgepole</a:t>
            </a:r>
            <a:r>
              <a:rPr lang="en-US" sz="1600" dirty="0"/>
              <a:t> pine provenance trial – established 1974</a:t>
            </a:r>
          </a:p>
        </p:txBody>
      </p:sp>
      <p:sp>
        <p:nvSpPr>
          <p:cNvPr id="7" name="Rectangle 2"/>
          <p:cNvSpPr txBox="1">
            <a:spLocks noChangeArrowheads="1"/>
          </p:cNvSpPr>
          <p:nvPr/>
        </p:nvSpPr>
        <p:spPr>
          <a:xfrm>
            <a:off x="2483768" y="6309320"/>
            <a:ext cx="1224136" cy="230832"/>
          </a:xfrm>
          <a:prstGeom prst="rect">
            <a:avLst/>
          </a:prstGeom>
        </p:spPr>
        <p:txBody>
          <a:bodyPr wrap="square">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900" dirty="0"/>
              <a:t>Image: Susan Zedel</a:t>
            </a:r>
          </a:p>
        </p:txBody>
      </p:sp>
      <p:grpSp>
        <p:nvGrpSpPr>
          <p:cNvPr id="10" name="Group 9">
            <a:extLst>
              <a:ext uri="{FF2B5EF4-FFF2-40B4-BE49-F238E27FC236}">
                <a16:creationId xmlns:a16="http://schemas.microsoft.com/office/drawing/2014/main" id="{D8D95EAE-B4EC-20E2-0AF0-1051786A76C5}"/>
              </a:ext>
            </a:extLst>
          </p:cNvPr>
          <p:cNvGrpSpPr/>
          <p:nvPr/>
        </p:nvGrpSpPr>
        <p:grpSpPr>
          <a:xfrm>
            <a:off x="539551" y="116632"/>
            <a:ext cx="8136905" cy="726301"/>
            <a:chOff x="539551" y="116632"/>
            <a:chExt cx="8136905" cy="726301"/>
          </a:xfrm>
        </p:grpSpPr>
        <p:grpSp>
          <p:nvGrpSpPr>
            <p:cNvPr id="11" name="Group 10">
              <a:extLst>
                <a:ext uri="{FF2B5EF4-FFF2-40B4-BE49-F238E27FC236}">
                  <a16:creationId xmlns:a16="http://schemas.microsoft.com/office/drawing/2014/main" id="{1B3320B0-C8BE-25A3-25B7-B6D9653C3633}"/>
                </a:ext>
              </a:extLst>
            </p:cNvPr>
            <p:cNvGrpSpPr/>
            <p:nvPr/>
          </p:nvGrpSpPr>
          <p:grpSpPr>
            <a:xfrm>
              <a:off x="580897" y="116632"/>
              <a:ext cx="7951543" cy="720080"/>
              <a:chOff x="899592" y="116632"/>
              <a:chExt cx="7488832" cy="720080"/>
            </a:xfrm>
          </p:grpSpPr>
          <p:sp>
            <p:nvSpPr>
              <p:cNvPr id="18" name="TextBox 17">
                <a:extLst>
                  <a:ext uri="{FF2B5EF4-FFF2-40B4-BE49-F238E27FC236}">
                    <a16:creationId xmlns:a16="http://schemas.microsoft.com/office/drawing/2014/main" id="{9E75B813-8EE1-944A-430F-2DB35AA0B754}"/>
                  </a:ext>
                </a:extLst>
              </p:cNvPr>
              <p:cNvSpPr txBox="1"/>
              <p:nvPr/>
            </p:nvSpPr>
            <p:spPr>
              <a:xfrm>
                <a:off x="928471" y="116632"/>
                <a:ext cx="4320480" cy="369332"/>
              </a:xfrm>
              <a:prstGeom prst="rect">
                <a:avLst/>
              </a:prstGeom>
              <a:noFill/>
            </p:spPr>
            <p:txBody>
              <a:bodyPr wrap="square" lIns="45720" rIns="45720" rtlCol="0">
                <a:spAutoFit/>
              </a:bodyPr>
              <a:lstStyle/>
              <a:p>
                <a:pPr>
                  <a:spcBef>
                    <a:spcPts val="600"/>
                  </a:spcBef>
                </a:pPr>
                <a:r>
                  <a:rPr lang="en-US" b="1" dirty="0"/>
                  <a:t>Pining for home</a:t>
                </a:r>
                <a:endParaRPr lang="en-CA" dirty="0"/>
              </a:p>
            </p:txBody>
          </p:sp>
          <p:cxnSp>
            <p:nvCxnSpPr>
              <p:cNvPr id="19" name="Straight Connector 18">
                <a:extLst>
                  <a:ext uri="{FF2B5EF4-FFF2-40B4-BE49-F238E27FC236}">
                    <a16:creationId xmlns:a16="http://schemas.microsoft.com/office/drawing/2014/main" id="{8C32912C-929A-9FAC-559D-2BEF197E7991}"/>
                  </a:ext>
                </a:extLst>
              </p:cNvPr>
              <p:cNvCxnSpPr/>
              <p:nvPr/>
            </p:nvCxnSpPr>
            <p:spPr>
              <a:xfrm>
                <a:off x="899592" y="836712"/>
                <a:ext cx="74888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C00786CF-10FF-5E9B-84D4-D843667AFD81}"/>
                </a:ext>
              </a:extLst>
            </p:cNvPr>
            <p:cNvSpPr txBox="1"/>
            <p:nvPr/>
          </p:nvSpPr>
          <p:spPr>
            <a:xfrm>
              <a:off x="539551" y="504379"/>
              <a:ext cx="8136905" cy="338554"/>
            </a:xfrm>
            <a:prstGeom prst="rect">
              <a:avLst/>
            </a:prstGeom>
            <a:noFill/>
          </p:spPr>
          <p:txBody>
            <a:bodyPr wrap="square" rtlCol="0">
              <a:spAutoFit/>
            </a:bodyPr>
            <a:lstStyle/>
            <a:p>
              <a:pPr defTabSz="1225550"/>
              <a:r>
                <a:rPr lang="en-US" sz="1600" dirty="0"/>
                <a:t>CBST	</a:t>
              </a:r>
              <a:r>
                <a:rPr lang="en-US" sz="1600" dirty="0">
                  <a:solidFill>
                    <a:schemeClr val="bg1">
                      <a:lumMod val="75000"/>
                    </a:schemeClr>
                  </a:solidFill>
                </a:rPr>
                <a:t>AMAT         	 Other CC Strategies         	    Health</a:t>
              </a:r>
              <a:endParaRPr lang="en-US" dirty="0">
                <a:solidFill>
                  <a:schemeClr val="bg1">
                    <a:lumMod val="75000"/>
                  </a:schemeClr>
                </a:solidFill>
              </a:endParaRPr>
            </a:p>
          </p:txBody>
        </p:sp>
      </p:grpSp>
    </p:spTree>
    <p:extLst>
      <p:ext uri="{BB962C8B-B14F-4D97-AF65-F5344CB8AC3E}">
        <p14:creationId xmlns:p14="http://schemas.microsoft.com/office/powerpoint/2010/main" val="4170854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a:grpSpLocks noChangeAspect="1"/>
          </p:cNvGrpSpPr>
          <p:nvPr/>
        </p:nvGrpSpPr>
        <p:grpSpPr>
          <a:xfrm>
            <a:off x="251522" y="1495509"/>
            <a:ext cx="5952345" cy="3877707"/>
            <a:chOff x="395537" y="548680"/>
            <a:chExt cx="3840543" cy="2996626"/>
          </a:xfrm>
        </p:grpSpPr>
        <p:grpSp>
          <p:nvGrpSpPr>
            <p:cNvPr id="2" name="Group 51"/>
            <p:cNvGrpSpPr/>
            <p:nvPr/>
          </p:nvGrpSpPr>
          <p:grpSpPr>
            <a:xfrm>
              <a:off x="674299" y="3140969"/>
              <a:ext cx="3561781" cy="404337"/>
              <a:chOff x="2054338" y="11917136"/>
              <a:chExt cx="10167413" cy="1652609"/>
            </a:xfrm>
          </p:grpSpPr>
          <p:sp>
            <p:nvSpPr>
              <p:cNvPr id="17" name="TextBox 16"/>
              <p:cNvSpPr txBox="1"/>
              <p:nvPr/>
            </p:nvSpPr>
            <p:spPr>
              <a:xfrm>
                <a:off x="2054338" y="11917142"/>
                <a:ext cx="4464496" cy="1652603"/>
              </a:xfrm>
              <a:prstGeom prst="rect">
                <a:avLst/>
              </a:prstGeom>
              <a:noFill/>
            </p:spPr>
            <p:txBody>
              <a:bodyPr wrap="square" rtlCol="0">
                <a:spAutoFit/>
              </a:bodyPr>
              <a:lstStyle/>
              <a:p>
                <a:r>
                  <a:rPr lang="en-CA" sz="1400" dirty="0"/>
                  <a:t>Seed source  -1.3 °C MAT</a:t>
                </a:r>
              </a:p>
              <a:p>
                <a:r>
                  <a:rPr lang="en-CA" sz="1400" dirty="0"/>
                  <a:t>Plantation     -1.3 °C MAT</a:t>
                </a:r>
                <a:endParaRPr lang="en-CA" sz="3600" dirty="0"/>
              </a:p>
            </p:txBody>
          </p:sp>
          <p:sp>
            <p:nvSpPr>
              <p:cNvPr id="18" name="TextBox 17"/>
              <p:cNvSpPr txBox="1"/>
              <p:nvPr/>
            </p:nvSpPr>
            <p:spPr>
              <a:xfrm>
                <a:off x="7757254" y="11917136"/>
                <a:ext cx="4464497" cy="1652603"/>
              </a:xfrm>
              <a:prstGeom prst="rect">
                <a:avLst/>
              </a:prstGeom>
              <a:noFill/>
            </p:spPr>
            <p:txBody>
              <a:bodyPr wrap="square" rtlCol="0">
                <a:spAutoFit/>
              </a:bodyPr>
              <a:lstStyle/>
              <a:p>
                <a:r>
                  <a:rPr lang="en-CA" sz="1400" dirty="0"/>
                  <a:t>Seed source  -1.3 °C MAT </a:t>
                </a:r>
              </a:p>
              <a:p>
                <a:r>
                  <a:rPr lang="en-CA" sz="1400" dirty="0"/>
                  <a:t>Plantation       2.9 °C MAT</a:t>
                </a:r>
                <a:endParaRPr lang="en-CA" sz="3600" dirty="0"/>
              </a:p>
            </p:txBody>
          </p:sp>
        </p:grpSp>
        <p:grpSp>
          <p:nvGrpSpPr>
            <p:cNvPr id="3" name="Group 15"/>
            <p:cNvGrpSpPr/>
            <p:nvPr/>
          </p:nvGrpSpPr>
          <p:grpSpPr>
            <a:xfrm>
              <a:off x="395537" y="548680"/>
              <a:ext cx="3716850" cy="2425250"/>
              <a:chOff x="611561" y="3933056"/>
              <a:chExt cx="3540954" cy="2301621"/>
            </a:xfrm>
          </p:grpSpPr>
          <p:pic>
            <p:nvPicPr>
              <p:cNvPr id="4097" name="Picture 1" descr="H:\pix\2012\Whitehorse and Haines\Whitehorse Illingworth trial June 2012\036 prov 28b.JPG"/>
              <p:cNvPicPr>
                <a:picLocks noChangeAspect="1" noChangeArrowheads="1"/>
              </p:cNvPicPr>
              <p:nvPr/>
            </p:nvPicPr>
            <p:blipFill>
              <a:blip r:embed="rId3" cstate="print"/>
              <a:srcRect/>
              <a:stretch>
                <a:fillRect/>
              </a:stretch>
            </p:blipFill>
            <p:spPr bwMode="auto">
              <a:xfrm>
                <a:off x="611561" y="3933056"/>
                <a:ext cx="1726216" cy="2301621"/>
              </a:xfrm>
              <a:prstGeom prst="rect">
                <a:avLst/>
              </a:prstGeom>
              <a:noFill/>
            </p:spPr>
          </p:pic>
          <p:pic>
            <p:nvPicPr>
              <p:cNvPr id="4098" name="Picture 2"/>
              <p:cNvPicPr preferRelativeResize="0">
                <a:picLocks noChangeArrowheads="1"/>
              </p:cNvPicPr>
              <p:nvPr/>
            </p:nvPicPr>
            <p:blipFill>
              <a:blip r:embed="rId4" cstate="print"/>
              <a:srcRect/>
              <a:stretch>
                <a:fillRect/>
              </a:stretch>
            </p:blipFill>
            <p:spPr bwMode="auto">
              <a:xfrm>
                <a:off x="2426299" y="3933056"/>
                <a:ext cx="1726216" cy="2292743"/>
              </a:xfrm>
              <a:prstGeom prst="rect">
                <a:avLst/>
              </a:prstGeom>
              <a:noFill/>
              <a:ln w="9525">
                <a:noFill/>
                <a:miter lim="800000"/>
                <a:headEnd/>
                <a:tailEnd/>
              </a:ln>
              <a:effectLst/>
            </p:spPr>
          </p:pic>
        </p:grpSp>
      </p:grpSp>
      <p:sp>
        <p:nvSpPr>
          <p:cNvPr id="12" name="Slide Number Placeholder 11"/>
          <p:cNvSpPr>
            <a:spLocks noGrp="1"/>
          </p:cNvSpPr>
          <p:nvPr>
            <p:ph type="sldNum" sz="quarter" idx="12"/>
          </p:nvPr>
        </p:nvSpPr>
        <p:spPr/>
        <p:txBody>
          <a:bodyPr/>
          <a:lstStyle/>
          <a:p>
            <a:fld id="{CE364144-2828-4579-81D5-50043D015794}" type="slidenum">
              <a:rPr lang="en-CA" smtClean="0"/>
              <a:pPr/>
              <a:t>6</a:t>
            </a:fld>
            <a:endParaRPr lang="en-CA" dirty="0"/>
          </a:p>
        </p:txBody>
      </p:sp>
      <p:sp>
        <p:nvSpPr>
          <p:cNvPr id="13" name="TextBox 12"/>
          <p:cNvSpPr txBox="1"/>
          <p:nvPr/>
        </p:nvSpPr>
        <p:spPr>
          <a:xfrm>
            <a:off x="6156176" y="1969095"/>
            <a:ext cx="2987824" cy="307777"/>
          </a:xfrm>
          <a:prstGeom prst="rect">
            <a:avLst/>
          </a:prstGeom>
          <a:noFill/>
        </p:spPr>
        <p:txBody>
          <a:bodyPr wrap="square" rtlCol="0">
            <a:spAutoFit/>
          </a:bodyPr>
          <a:lstStyle/>
          <a:p>
            <a:r>
              <a:rPr lang="en-CA" sz="1400" b="1" dirty="0"/>
              <a:t>Climate change is not good for trees!</a:t>
            </a:r>
          </a:p>
        </p:txBody>
      </p:sp>
      <p:grpSp>
        <p:nvGrpSpPr>
          <p:cNvPr id="16" name="Group 15">
            <a:extLst>
              <a:ext uri="{FF2B5EF4-FFF2-40B4-BE49-F238E27FC236}">
                <a16:creationId xmlns:a16="http://schemas.microsoft.com/office/drawing/2014/main" id="{8FF29F6F-8424-0C01-4BD6-57E877E5F971}"/>
              </a:ext>
            </a:extLst>
          </p:cNvPr>
          <p:cNvGrpSpPr/>
          <p:nvPr/>
        </p:nvGrpSpPr>
        <p:grpSpPr>
          <a:xfrm>
            <a:off x="539551" y="116632"/>
            <a:ext cx="8136905" cy="726301"/>
            <a:chOff x="539551" y="116632"/>
            <a:chExt cx="8136905" cy="726301"/>
          </a:xfrm>
        </p:grpSpPr>
        <p:grpSp>
          <p:nvGrpSpPr>
            <p:cNvPr id="19" name="Group 18">
              <a:extLst>
                <a:ext uri="{FF2B5EF4-FFF2-40B4-BE49-F238E27FC236}">
                  <a16:creationId xmlns:a16="http://schemas.microsoft.com/office/drawing/2014/main" id="{3563EDF3-217C-3490-9826-1BBD63A74F9E}"/>
                </a:ext>
              </a:extLst>
            </p:cNvPr>
            <p:cNvGrpSpPr/>
            <p:nvPr/>
          </p:nvGrpSpPr>
          <p:grpSpPr>
            <a:xfrm>
              <a:off x="580897" y="116632"/>
              <a:ext cx="7951543" cy="720080"/>
              <a:chOff x="899592" y="116632"/>
              <a:chExt cx="7488832" cy="720080"/>
            </a:xfrm>
          </p:grpSpPr>
          <p:sp>
            <p:nvSpPr>
              <p:cNvPr id="22" name="TextBox 21">
                <a:extLst>
                  <a:ext uri="{FF2B5EF4-FFF2-40B4-BE49-F238E27FC236}">
                    <a16:creationId xmlns:a16="http://schemas.microsoft.com/office/drawing/2014/main" id="{2DC721A2-8654-A387-D62D-4B4A40017A76}"/>
                  </a:ext>
                </a:extLst>
              </p:cNvPr>
              <p:cNvSpPr txBox="1"/>
              <p:nvPr/>
            </p:nvSpPr>
            <p:spPr>
              <a:xfrm>
                <a:off x="928471" y="116632"/>
                <a:ext cx="4320480" cy="369332"/>
              </a:xfrm>
              <a:prstGeom prst="rect">
                <a:avLst/>
              </a:prstGeom>
              <a:noFill/>
            </p:spPr>
            <p:txBody>
              <a:bodyPr wrap="square" lIns="45720" rIns="45720" rtlCol="0">
                <a:spAutoFit/>
              </a:bodyPr>
              <a:lstStyle/>
              <a:p>
                <a:pPr>
                  <a:spcBef>
                    <a:spcPts val="600"/>
                  </a:spcBef>
                </a:pPr>
                <a:r>
                  <a:rPr lang="en-US" b="1" dirty="0"/>
                  <a:t>Pining for home</a:t>
                </a:r>
                <a:endParaRPr lang="en-CA" dirty="0"/>
              </a:p>
            </p:txBody>
          </p:sp>
          <p:cxnSp>
            <p:nvCxnSpPr>
              <p:cNvPr id="23" name="Straight Connector 22">
                <a:extLst>
                  <a:ext uri="{FF2B5EF4-FFF2-40B4-BE49-F238E27FC236}">
                    <a16:creationId xmlns:a16="http://schemas.microsoft.com/office/drawing/2014/main" id="{CCF8DF8E-46EA-2AC0-596C-AAF2A7C049BA}"/>
                  </a:ext>
                </a:extLst>
              </p:cNvPr>
              <p:cNvCxnSpPr/>
              <p:nvPr/>
            </p:nvCxnSpPr>
            <p:spPr>
              <a:xfrm>
                <a:off x="899592" y="836712"/>
                <a:ext cx="74888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20">
              <a:extLst>
                <a:ext uri="{FF2B5EF4-FFF2-40B4-BE49-F238E27FC236}">
                  <a16:creationId xmlns:a16="http://schemas.microsoft.com/office/drawing/2014/main" id="{759FB36D-E478-D967-98A9-5D3B23A3DD3E}"/>
                </a:ext>
              </a:extLst>
            </p:cNvPr>
            <p:cNvSpPr txBox="1"/>
            <p:nvPr/>
          </p:nvSpPr>
          <p:spPr>
            <a:xfrm>
              <a:off x="539551" y="504379"/>
              <a:ext cx="8136905" cy="338554"/>
            </a:xfrm>
            <a:prstGeom prst="rect">
              <a:avLst/>
            </a:prstGeom>
            <a:noFill/>
          </p:spPr>
          <p:txBody>
            <a:bodyPr wrap="square" rtlCol="0">
              <a:spAutoFit/>
            </a:bodyPr>
            <a:lstStyle/>
            <a:p>
              <a:pPr defTabSz="1225550"/>
              <a:r>
                <a:rPr lang="en-US" sz="1600" dirty="0"/>
                <a:t>CBST	</a:t>
              </a:r>
              <a:r>
                <a:rPr lang="en-US" sz="1600" dirty="0">
                  <a:solidFill>
                    <a:schemeClr val="bg1">
                      <a:lumMod val="75000"/>
                    </a:schemeClr>
                  </a:solidFill>
                </a:rPr>
                <a:t>AMAT         	 Other CC Strategies         	    Health</a:t>
              </a:r>
              <a:endParaRPr lang="en-US" dirty="0">
                <a:solidFill>
                  <a:schemeClr val="bg1">
                    <a:lumMod val="75000"/>
                  </a:schemeClr>
                </a:solidFill>
              </a:endParaRPr>
            </a:p>
          </p:txBody>
        </p:sp>
      </p:grpSp>
    </p:spTree>
    <p:extLst>
      <p:ext uri="{BB962C8B-B14F-4D97-AF65-F5344CB8AC3E}">
        <p14:creationId xmlns:p14="http://schemas.microsoft.com/office/powerpoint/2010/main" val="4131588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B61D13A-A84D-49D8-8512-3B4CEF115DD3}" type="slidenum">
              <a:rPr lang="en-CA" smtClean="0"/>
              <a:t>7</a:t>
            </a:fld>
            <a:endParaRPr lang="en-CA"/>
          </a:p>
        </p:txBody>
      </p:sp>
      <p:grpSp>
        <p:nvGrpSpPr>
          <p:cNvPr id="4" name="Group 3"/>
          <p:cNvGrpSpPr/>
          <p:nvPr/>
        </p:nvGrpSpPr>
        <p:grpSpPr>
          <a:xfrm>
            <a:off x="107504" y="106967"/>
            <a:ext cx="5307525" cy="5656486"/>
            <a:chOff x="107504" y="106967"/>
            <a:chExt cx="5307525" cy="5656486"/>
          </a:xfrm>
        </p:grpSpPr>
        <p:pic>
          <p:nvPicPr>
            <p:cNvPr id="399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553772"/>
              <a:ext cx="5235517" cy="4929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837078" y="106967"/>
              <a:ext cx="3600400" cy="369332"/>
            </a:xfrm>
            <a:prstGeom prst="rect">
              <a:avLst/>
            </a:prstGeom>
            <a:noFill/>
          </p:spPr>
          <p:txBody>
            <a:bodyPr wrap="square" rtlCol="0">
              <a:spAutoFit/>
            </a:bodyPr>
            <a:lstStyle/>
            <a:p>
              <a:pPr algn="ctr"/>
              <a:r>
                <a:rPr lang="en-CA" dirty="0"/>
                <a:t>Lodgepole pine productivity</a:t>
              </a:r>
            </a:p>
          </p:txBody>
        </p:sp>
        <p:sp>
          <p:nvSpPr>
            <p:cNvPr id="5" name="TextBox 4"/>
            <p:cNvSpPr txBox="1"/>
            <p:nvPr/>
          </p:nvSpPr>
          <p:spPr>
            <a:xfrm>
              <a:off x="107504" y="5517232"/>
              <a:ext cx="2160240" cy="246221"/>
            </a:xfrm>
            <a:prstGeom prst="rect">
              <a:avLst/>
            </a:prstGeom>
            <a:noFill/>
          </p:spPr>
          <p:txBody>
            <a:bodyPr wrap="square" rtlCol="0">
              <a:spAutoFit/>
            </a:bodyPr>
            <a:lstStyle/>
            <a:p>
              <a:pPr algn="ctr"/>
              <a:r>
                <a:rPr lang="en-CA" sz="1000" dirty="0"/>
                <a:t>O’Neill, Wang, Hamann 2008</a:t>
              </a:r>
            </a:p>
          </p:txBody>
        </p:sp>
      </p:grpSp>
      <p:sp>
        <p:nvSpPr>
          <p:cNvPr id="7" name="TextBox 6"/>
          <p:cNvSpPr txBox="1"/>
          <p:nvPr/>
        </p:nvSpPr>
        <p:spPr>
          <a:xfrm>
            <a:off x="6516216" y="821030"/>
            <a:ext cx="2520280" cy="523220"/>
          </a:xfrm>
          <a:prstGeom prst="rect">
            <a:avLst/>
          </a:prstGeom>
          <a:noFill/>
        </p:spPr>
        <p:txBody>
          <a:bodyPr wrap="square" rtlCol="0">
            <a:spAutoFit/>
          </a:bodyPr>
          <a:lstStyle/>
          <a:p>
            <a:r>
              <a:rPr lang="en-CA" sz="1400" dirty="0"/>
              <a:t>Productivity decline: 10-30% by 2080 </a:t>
            </a:r>
          </a:p>
        </p:txBody>
      </p:sp>
    </p:spTree>
    <p:extLst>
      <p:ext uri="{BB962C8B-B14F-4D97-AF65-F5344CB8AC3E}">
        <p14:creationId xmlns:p14="http://schemas.microsoft.com/office/powerpoint/2010/main" val="2085669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5C71C77-DE1D-4303-BC28-0DE68773CD3F}"/>
              </a:ext>
            </a:extLst>
          </p:cNvPr>
          <p:cNvSpPr>
            <a:spLocks noGrp="1"/>
          </p:cNvSpPr>
          <p:nvPr>
            <p:ph type="sldNum" sz="quarter" idx="12"/>
          </p:nvPr>
        </p:nvSpPr>
        <p:spPr/>
        <p:txBody>
          <a:bodyPr/>
          <a:lstStyle/>
          <a:p>
            <a:fld id="{2B61D13A-A84D-49D8-8512-3B4CEF115DD3}" type="slidenum">
              <a:rPr lang="en-CA" smtClean="0"/>
              <a:t>8</a:t>
            </a:fld>
            <a:endParaRPr lang="en-CA"/>
          </a:p>
        </p:txBody>
      </p:sp>
      <p:pic>
        <p:nvPicPr>
          <p:cNvPr id="3" name="Picture 3" descr="C:\Users\gaoneill\AppData\Local\Microsoft\Windows\Temporary Internet Files\Content.Outlook\38Y6Y66M\image1.JPG">
            <a:extLst>
              <a:ext uri="{FF2B5EF4-FFF2-40B4-BE49-F238E27FC236}">
                <a16:creationId xmlns:a16="http://schemas.microsoft.com/office/drawing/2014/main" id="{AEE91C22-109E-46C8-8742-978B331D34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858" y="181384"/>
            <a:ext cx="8458614" cy="634396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0B879B1-9CA4-F83C-A7DC-453356FF9B8B}"/>
              </a:ext>
            </a:extLst>
          </p:cNvPr>
          <p:cNvSpPr txBox="1"/>
          <p:nvPr/>
        </p:nvSpPr>
        <p:spPr>
          <a:xfrm>
            <a:off x="395536" y="6525344"/>
            <a:ext cx="1224136" cy="215444"/>
          </a:xfrm>
          <a:prstGeom prst="rect">
            <a:avLst/>
          </a:prstGeom>
          <a:noFill/>
        </p:spPr>
        <p:txBody>
          <a:bodyPr wrap="square" rtlCol="0">
            <a:spAutoFit/>
          </a:bodyPr>
          <a:lstStyle/>
          <a:p>
            <a:r>
              <a:rPr lang="en-CA" sz="800" dirty="0"/>
              <a:t>Image: Peter Strother</a:t>
            </a:r>
          </a:p>
        </p:txBody>
      </p:sp>
    </p:spTree>
    <p:extLst>
      <p:ext uri="{BB962C8B-B14F-4D97-AF65-F5344CB8AC3E}">
        <p14:creationId xmlns:p14="http://schemas.microsoft.com/office/powerpoint/2010/main" val="3644979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9C86EA8-A1F0-485C-B6B9-0C39B0699E71}" type="slidenum">
              <a:rPr lang="en-CA" smtClean="0"/>
              <a:pPr>
                <a:defRPr/>
              </a:pPr>
              <a:t>9</a:t>
            </a:fld>
            <a:endParaRPr lang="en-CA"/>
          </a:p>
        </p:txBody>
      </p:sp>
      <p:pic>
        <p:nvPicPr>
          <p:cNvPr id="3328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3757" y="34233"/>
            <a:ext cx="4876515" cy="3629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79512" y="6165304"/>
            <a:ext cx="1892237" cy="230832"/>
          </a:xfrm>
          <a:prstGeom prst="rect">
            <a:avLst/>
          </a:prstGeom>
          <a:noFill/>
        </p:spPr>
        <p:txBody>
          <a:bodyPr wrap="square" rtlCol="0">
            <a:spAutoFit/>
          </a:bodyPr>
          <a:lstStyle/>
          <a:p>
            <a:r>
              <a:rPr lang="en-CA" sz="900" dirty="0"/>
              <a:t>C. Daly. 2010. J. Appl. Met. </a:t>
            </a:r>
            <a:r>
              <a:rPr lang="en-CA" sz="900" dirty="0" err="1"/>
              <a:t>Clim</a:t>
            </a:r>
            <a:r>
              <a:rPr lang="en-CA" sz="900" dirty="0"/>
              <a:t>.</a:t>
            </a:r>
          </a:p>
        </p:txBody>
      </p:sp>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3" b="49524"/>
          <a:stretch/>
        </p:blipFill>
        <p:spPr bwMode="auto">
          <a:xfrm>
            <a:off x="2071749" y="3501008"/>
            <a:ext cx="4876515" cy="3175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7092280" y="1196752"/>
            <a:ext cx="2016224" cy="523220"/>
          </a:xfrm>
          <a:prstGeom prst="rect">
            <a:avLst/>
          </a:prstGeom>
          <a:noFill/>
        </p:spPr>
        <p:txBody>
          <a:bodyPr wrap="square" rtlCol="0">
            <a:spAutoFit/>
          </a:bodyPr>
          <a:lstStyle/>
          <a:p>
            <a:r>
              <a:rPr lang="en-CA" sz="1400" b="1" dirty="0"/>
              <a:t>1990 Plant Hardiness Zone Map</a:t>
            </a:r>
          </a:p>
        </p:txBody>
      </p:sp>
      <p:sp>
        <p:nvSpPr>
          <p:cNvPr id="7" name="TextBox 6"/>
          <p:cNvSpPr txBox="1"/>
          <p:nvPr/>
        </p:nvSpPr>
        <p:spPr>
          <a:xfrm>
            <a:off x="7092280" y="4725144"/>
            <a:ext cx="2016224" cy="523220"/>
          </a:xfrm>
          <a:prstGeom prst="rect">
            <a:avLst/>
          </a:prstGeom>
          <a:noFill/>
        </p:spPr>
        <p:txBody>
          <a:bodyPr wrap="square" rtlCol="0">
            <a:spAutoFit/>
          </a:bodyPr>
          <a:lstStyle/>
          <a:p>
            <a:r>
              <a:rPr lang="en-CA" sz="1400" b="1" dirty="0"/>
              <a:t>2012 Plant Hardiness Zone Map</a:t>
            </a:r>
          </a:p>
        </p:txBody>
      </p:sp>
      <p:sp>
        <p:nvSpPr>
          <p:cNvPr id="3" name="TextBox 2"/>
          <p:cNvSpPr txBox="1"/>
          <p:nvPr/>
        </p:nvSpPr>
        <p:spPr>
          <a:xfrm>
            <a:off x="323528" y="1052736"/>
            <a:ext cx="1748221" cy="830997"/>
          </a:xfrm>
          <a:prstGeom prst="rect">
            <a:avLst/>
          </a:prstGeom>
          <a:noFill/>
        </p:spPr>
        <p:txBody>
          <a:bodyPr wrap="square" rtlCol="0">
            <a:spAutoFit/>
          </a:bodyPr>
          <a:lstStyle/>
          <a:p>
            <a:r>
              <a:rPr lang="en-CA" sz="1600" dirty="0"/>
              <a:t>Assisted migration is being used in horticulture</a:t>
            </a:r>
            <a:endParaRPr lang="en-CA" dirty="0"/>
          </a:p>
        </p:txBody>
      </p:sp>
    </p:spTree>
    <p:extLst>
      <p:ext uri="{BB962C8B-B14F-4D97-AF65-F5344CB8AC3E}">
        <p14:creationId xmlns:p14="http://schemas.microsoft.com/office/powerpoint/2010/main" val="1565389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B61D13A-A84D-49D8-8512-3B4CEF115DD3}" type="slidenum">
              <a:rPr lang="en-CA" smtClean="0"/>
              <a:t>10</a:t>
            </a:fld>
            <a:endParaRPr lang="en-CA"/>
          </a:p>
        </p:txBody>
      </p:sp>
      <p:pic>
        <p:nvPicPr>
          <p:cNvPr id="27650" name="Picture 2" descr="http://t0.gstatic.com/images?q=tbn:ANd9GcSz4Obo9xZglvq_eh7UW8vNSwKGZ-p0_M695eroe1rK2ZKxBgXm">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33800" y="2008584"/>
            <a:ext cx="278160" cy="27816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t0.gstatic.com/images?q=tbn:ANd9GcSz4Obo9xZglvq_eh7UW8vNSwKGZ-p0_M695eroe1rK2ZKxBgXm">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07904" y="2368624"/>
            <a:ext cx="278160" cy="27816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t0.gstatic.com/images?q=tbn:ANd9GcSz4Obo9xZglvq_eh7UW8vNSwKGZ-p0_M695eroe1rK2ZKxBgXm">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44784" y="2803970"/>
            <a:ext cx="278160" cy="27816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t0.gstatic.com/images?q=tbn:ANd9GcSz4Obo9xZglvq_eh7UW8vNSwKGZ-p0_M695eroe1rK2ZKxBgXm">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7864" y="3200446"/>
            <a:ext cx="278160" cy="27816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t0.gstatic.com/images?q=tbn:ANd9GcSz4Obo9xZglvq_eh7UW8vNSwKGZ-p0_M695eroe1rK2ZKxBgXm">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31840" y="3582888"/>
            <a:ext cx="278160" cy="27816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t0.gstatic.com/images?q=tbn:ANd9GcSz4Obo9xZglvq_eh7UW8vNSwKGZ-p0_M695eroe1rK2ZKxBgXm">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27784" y="4312840"/>
            <a:ext cx="278160" cy="27816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t0.gstatic.com/images?q=tbn:ANd9GcSz4Obo9xZglvq_eh7UW8vNSwKGZ-p0_M695eroe1rK2ZKxBgXm">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39752" y="4600872"/>
            <a:ext cx="278160" cy="27816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t0.gstatic.com/images?q=tbn:ANd9GcSz4Obo9xZglvq_eh7UW8vNSwKGZ-p0_M695eroe1rK2ZKxBgXm">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720" y="4816896"/>
            <a:ext cx="278160" cy="27816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http://t0.gstatic.com/images?q=tbn:ANd9GcSz4Obo9xZglvq_eh7UW8vNSwKGZ-p0_M695eroe1rK2ZKxBgXm">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13196" y="4960912"/>
            <a:ext cx="278160" cy="278160"/>
          </a:xfrm>
          <a:prstGeom prst="rect">
            <a:avLst/>
          </a:prstGeom>
          <a:blipFill dpi="0" rotWithShape="1">
            <a:blip r:embed="rId5">
              <a:alphaModFix amt="0"/>
            </a:blip>
            <a:srcRect/>
            <a:tile tx="0" ty="0" sx="100000" sy="100000" flip="none" algn="tl"/>
          </a:blipFill>
        </p:spPr>
      </p:pic>
      <p:pic>
        <p:nvPicPr>
          <p:cNvPr id="17" name="Picture 2" descr="http://t0.gstatic.com/images?q=tbn:ANd9GcSz4Obo9xZglvq_eh7UW8vNSwKGZ-p0_M695eroe1rK2ZKxBgXm">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03648" y="5011404"/>
            <a:ext cx="278160" cy="27816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t0.gstatic.com/images?q=tbn:ANd9GcSz4Obo9xZglvq_eh7UW8vNSwKGZ-p0_M695eroe1rK2ZKxBgXm">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25488" y="5023048"/>
            <a:ext cx="278160" cy="27816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http://t0.gstatic.com/images?q=tbn:ANd9GcSz4Obo9xZglvq_eh7UW8vNSwKGZ-p0_M695eroe1rK2ZKxBgXm">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78016" y="3510880"/>
            <a:ext cx="278160" cy="27816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http://t0.gstatic.com/images?q=tbn:ANd9GcSz4Obo9xZglvq_eh7UW8vNSwKGZ-p0_M695eroe1rK2ZKxBgXm">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556" y="3809670"/>
            <a:ext cx="278160" cy="27816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http://t0.gstatic.com/images?q=tbn:ANd9GcSz4Obo9xZglvq_eh7UW8vNSwKGZ-p0_M695eroe1rK2ZKxBgXm">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35862" y="4056541"/>
            <a:ext cx="278160" cy="27816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http://t0.gstatic.com/images?q=tbn:ANd9GcSz4Obo9xZglvq_eh7UW8vNSwKGZ-p0_M695eroe1rK2ZKxBgXm">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52870" y="4251935"/>
            <a:ext cx="278160" cy="27816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http://t0.gstatic.com/images?q=tbn:ANd9GcSz4Obo9xZglvq_eh7UW8vNSwKGZ-p0_M695eroe1rK2ZKxBgXm">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05450" y="4402525"/>
            <a:ext cx="278160" cy="27816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http://t0.gstatic.com/images?q=tbn:ANd9GcSz4Obo9xZglvq_eh7UW8vNSwKGZ-p0_M695eroe1rK2ZKxBgXm">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62192" y="4521749"/>
            <a:ext cx="278160" cy="27816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http://t0.gstatic.com/images?q=tbn:ANd9GcSz4Obo9xZglvq_eh7UW8vNSwKGZ-p0_M695eroe1rK2ZKxBgXm">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66407" y="4637541"/>
            <a:ext cx="278160" cy="27816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http://t0.gstatic.com/images?q=tbn:ANd9GcSz4Obo9xZglvq_eh7UW8vNSwKGZ-p0_M695eroe1rK2ZKxBgXm">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33106" y="4704613"/>
            <a:ext cx="278160" cy="27816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http://t0.gstatic.com/images?q=tbn:ANd9GcSz4Obo9xZglvq_eh7UW8vNSwKGZ-p0_M695eroe1rK2ZKxBgXm">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54979" y="4807024"/>
            <a:ext cx="278160" cy="27816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http://t0.gstatic.com/images?q=tbn:ANd9GcSz4Obo9xZglvq_eh7UW8vNSwKGZ-p0_M695eroe1rK2ZKxBgXm">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52120" y="3222848"/>
            <a:ext cx="278160" cy="27816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http://t0.gstatic.com/images?q=tbn:ANd9GcSz4Obo9xZglvq_eh7UW8vNSwKGZ-p0_M695eroe1rK2ZKxBgXm">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36096" y="2887622"/>
            <a:ext cx="278160" cy="27816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http://t0.gstatic.com/images?q=tbn:ANd9GcSz4Obo9xZglvq_eh7UW8vNSwKGZ-p0_M695eroe1rK2ZKxBgXm">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28516" y="2502768"/>
            <a:ext cx="278160" cy="27816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http://t0.gstatic.com/images?q=tbn:ANd9GcSz4Obo9xZglvq_eh7UW8vNSwKGZ-p0_M695eroe1rK2ZKxBgXm">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76056" y="2214736"/>
            <a:ext cx="278160" cy="27816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http://t0.gstatic.com/images?q=tbn:ANd9GcSz4Obo9xZglvq_eh7UW8vNSwKGZ-p0_M695eroe1rK2ZKxBgXm">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6016" y="2030986"/>
            <a:ext cx="278160" cy="27816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http://t0.gstatic.com/images?q=tbn:ANd9GcSz4Obo9xZglvq_eh7UW8vNSwKGZ-p0_M695eroe1rK2ZKxBgXm">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12944" y="1955680"/>
            <a:ext cx="278160" cy="278160"/>
          </a:xfrm>
          <a:prstGeom prst="rect">
            <a:avLst/>
          </a:prstGeom>
          <a:noFill/>
          <a:extLst>
            <a:ext uri="{909E8E84-426E-40DD-AFC4-6F175D3DCCD1}">
              <a14:hiddenFill xmlns:a14="http://schemas.microsoft.com/office/drawing/2010/main">
                <a:solidFill>
                  <a:srgbClr val="FFFFFF"/>
                </a:solidFill>
              </a14:hiddenFill>
            </a:ext>
          </a:extLst>
        </p:spPr>
      </p:pic>
      <p:sp>
        <p:nvSpPr>
          <p:cNvPr id="6" name="Freeform 5"/>
          <p:cNvSpPr/>
          <p:nvPr/>
        </p:nvSpPr>
        <p:spPr>
          <a:xfrm>
            <a:off x="1226372" y="2255021"/>
            <a:ext cx="7616414" cy="3118195"/>
          </a:xfrm>
          <a:custGeom>
            <a:avLst/>
            <a:gdLst>
              <a:gd name="connsiteX0" fmla="*/ 0 w 7616414"/>
              <a:gd name="connsiteY0" fmla="*/ 3118195 h 3118195"/>
              <a:gd name="connsiteX1" fmla="*/ 914400 w 7616414"/>
              <a:gd name="connsiteY1" fmla="*/ 2892284 h 3118195"/>
              <a:gd name="connsiteX2" fmla="*/ 1645920 w 7616414"/>
              <a:gd name="connsiteY2" fmla="*/ 2343644 h 3118195"/>
              <a:gd name="connsiteX3" fmla="*/ 2345167 w 7616414"/>
              <a:gd name="connsiteY3" fmla="*/ 1257122 h 3118195"/>
              <a:gd name="connsiteX4" fmla="*/ 2926080 w 7616414"/>
              <a:gd name="connsiteY4" fmla="*/ 73780 h 3118195"/>
              <a:gd name="connsiteX5" fmla="*/ 3894268 w 7616414"/>
              <a:gd name="connsiteY5" fmla="*/ 245903 h 3118195"/>
              <a:gd name="connsiteX6" fmla="*/ 4464423 w 7616414"/>
              <a:gd name="connsiteY6" fmla="*/ 1235606 h 3118195"/>
              <a:gd name="connsiteX7" fmla="*/ 5497157 w 7616414"/>
              <a:gd name="connsiteY7" fmla="*/ 2289856 h 3118195"/>
              <a:gd name="connsiteX8" fmla="*/ 7035501 w 7616414"/>
              <a:gd name="connsiteY8" fmla="*/ 2795465 h 3118195"/>
              <a:gd name="connsiteX9" fmla="*/ 7616414 w 7616414"/>
              <a:gd name="connsiteY9" fmla="*/ 2956830 h 3118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16414" h="3118195">
                <a:moveTo>
                  <a:pt x="0" y="3118195"/>
                </a:moveTo>
                <a:cubicBezTo>
                  <a:pt x="320040" y="3069785"/>
                  <a:pt x="640080" y="3021376"/>
                  <a:pt x="914400" y="2892284"/>
                </a:cubicBezTo>
                <a:cubicBezTo>
                  <a:pt x="1188720" y="2763192"/>
                  <a:pt x="1407459" y="2616171"/>
                  <a:pt x="1645920" y="2343644"/>
                </a:cubicBezTo>
                <a:cubicBezTo>
                  <a:pt x="1884381" y="2071117"/>
                  <a:pt x="2131807" y="1635433"/>
                  <a:pt x="2345167" y="1257122"/>
                </a:cubicBezTo>
                <a:cubicBezTo>
                  <a:pt x="2558527" y="878811"/>
                  <a:pt x="2667897" y="242316"/>
                  <a:pt x="2926080" y="73780"/>
                </a:cubicBezTo>
                <a:cubicBezTo>
                  <a:pt x="3184263" y="-94756"/>
                  <a:pt x="3637878" y="52265"/>
                  <a:pt x="3894268" y="245903"/>
                </a:cubicBezTo>
                <a:cubicBezTo>
                  <a:pt x="4150658" y="439541"/>
                  <a:pt x="4197275" y="894947"/>
                  <a:pt x="4464423" y="1235606"/>
                </a:cubicBezTo>
                <a:cubicBezTo>
                  <a:pt x="4731571" y="1576265"/>
                  <a:pt x="5068644" y="2029880"/>
                  <a:pt x="5497157" y="2289856"/>
                </a:cubicBezTo>
                <a:cubicBezTo>
                  <a:pt x="5925670" y="2549832"/>
                  <a:pt x="6682292" y="2684303"/>
                  <a:pt x="7035501" y="2795465"/>
                </a:cubicBezTo>
                <a:cubicBezTo>
                  <a:pt x="7388710" y="2906627"/>
                  <a:pt x="7502562" y="2931728"/>
                  <a:pt x="7616414" y="295683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Freeform 33"/>
          <p:cNvSpPr>
            <a:spLocks noChangeAspect="1"/>
          </p:cNvSpPr>
          <p:nvPr/>
        </p:nvSpPr>
        <p:spPr>
          <a:xfrm>
            <a:off x="2966308" y="3932170"/>
            <a:ext cx="188464" cy="300588"/>
          </a:xfrm>
          <a:custGeom>
            <a:avLst/>
            <a:gdLst>
              <a:gd name="connsiteX0" fmla="*/ 1452282 w 3399416"/>
              <a:gd name="connsiteY0" fmla="*/ 5454127 h 5475643"/>
              <a:gd name="connsiteX1" fmla="*/ 1452282 w 3399416"/>
              <a:gd name="connsiteY1" fmla="*/ 4216998 h 5475643"/>
              <a:gd name="connsiteX2" fmla="*/ 0 w 3399416"/>
              <a:gd name="connsiteY2" fmla="*/ 4216998 h 5475643"/>
              <a:gd name="connsiteX3" fmla="*/ 774550 w 3399416"/>
              <a:gd name="connsiteY3" fmla="*/ 3442448 h 5475643"/>
              <a:gd name="connsiteX4" fmla="*/ 774550 w 3399416"/>
              <a:gd name="connsiteY4" fmla="*/ 2861534 h 5475643"/>
              <a:gd name="connsiteX5" fmla="*/ 473336 w 3399416"/>
              <a:gd name="connsiteY5" fmla="*/ 2861534 h 5475643"/>
              <a:gd name="connsiteX6" fmla="*/ 1108038 w 3399416"/>
              <a:gd name="connsiteY6" fmla="*/ 2226832 h 5475643"/>
              <a:gd name="connsiteX7" fmla="*/ 1108038 w 3399416"/>
              <a:gd name="connsiteY7" fmla="*/ 1710466 h 5475643"/>
              <a:gd name="connsiteX8" fmla="*/ 935915 w 3399416"/>
              <a:gd name="connsiteY8" fmla="*/ 1710466 h 5475643"/>
              <a:gd name="connsiteX9" fmla="*/ 1398494 w 3399416"/>
              <a:gd name="connsiteY9" fmla="*/ 1247887 h 5475643"/>
              <a:gd name="connsiteX10" fmla="*/ 1398494 w 3399416"/>
              <a:gd name="connsiteY10" fmla="*/ 839097 h 5475643"/>
              <a:gd name="connsiteX11" fmla="*/ 1247887 w 3399416"/>
              <a:gd name="connsiteY11" fmla="*/ 839097 h 5475643"/>
              <a:gd name="connsiteX12" fmla="*/ 1688950 w 3399416"/>
              <a:gd name="connsiteY12" fmla="*/ 398034 h 5475643"/>
              <a:gd name="connsiteX13" fmla="*/ 1688950 w 3399416"/>
              <a:gd name="connsiteY13" fmla="*/ 0 h 5475643"/>
              <a:gd name="connsiteX14" fmla="*/ 2173045 w 3399416"/>
              <a:gd name="connsiteY14" fmla="*/ 484095 h 5475643"/>
              <a:gd name="connsiteX15" fmla="*/ 2173045 w 3399416"/>
              <a:gd name="connsiteY15" fmla="*/ 828339 h 5475643"/>
              <a:gd name="connsiteX16" fmla="*/ 2043953 w 3399416"/>
              <a:gd name="connsiteY16" fmla="*/ 828339 h 5475643"/>
              <a:gd name="connsiteX17" fmla="*/ 2495774 w 3399416"/>
              <a:gd name="connsiteY17" fmla="*/ 1280160 h 5475643"/>
              <a:gd name="connsiteX18" fmla="*/ 2495774 w 3399416"/>
              <a:gd name="connsiteY18" fmla="*/ 1699708 h 5475643"/>
              <a:gd name="connsiteX19" fmla="*/ 2345167 w 3399416"/>
              <a:gd name="connsiteY19" fmla="*/ 1699708 h 5475643"/>
              <a:gd name="connsiteX20" fmla="*/ 2936838 w 3399416"/>
              <a:gd name="connsiteY20" fmla="*/ 2291379 h 5475643"/>
              <a:gd name="connsiteX21" fmla="*/ 2936838 w 3399416"/>
              <a:gd name="connsiteY21" fmla="*/ 2861534 h 5475643"/>
              <a:gd name="connsiteX22" fmla="*/ 2614108 w 3399416"/>
              <a:gd name="connsiteY22" fmla="*/ 2861534 h 5475643"/>
              <a:gd name="connsiteX23" fmla="*/ 3399416 w 3399416"/>
              <a:gd name="connsiteY23" fmla="*/ 3646842 h 5475643"/>
              <a:gd name="connsiteX24" fmla="*/ 3399416 w 3399416"/>
              <a:gd name="connsiteY24" fmla="*/ 4184725 h 5475643"/>
              <a:gd name="connsiteX25" fmla="*/ 1957892 w 3399416"/>
              <a:gd name="connsiteY25" fmla="*/ 4184725 h 5475643"/>
              <a:gd name="connsiteX26" fmla="*/ 1957892 w 3399416"/>
              <a:gd name="connsiteY26" fmla="*/ 5475643 h 5475643"/>
              <a:gd name="connsiteX27" fmla="*/ 1452282 w 3399416"/>
              <a:gd name="connsiteY27" fmla="*/ 5454127 h 5475643"/>
              <a:gd name="connsiteX0" fmla="*/ 1452282 w 3399416"/>
              <a:gd name="connsiteY0" fmla="*/ 5056093 h 5077609"/>
              <a:gd name="connsiteX1" fmla="*/ 1452282 w 3399416"/>
              <a:gd name="connsiteY1" fmla="*/ 3818964 h 5077609"/>
              <a:gd name="connsiteX2" fmla="*/ 0 w 3399416"/>
              <a:gd name="connsiteY2" fmla="*/ 3818964 h 5077609"/>
              <a:gd name="connsiteX3" fmla="*/ 774550 w 3399416"/>
              <a:gd name="connsiteY3" fmla="*/ 3044414 h 5077609"/>
              <a:gd name="connsiteX4" fmla="*/ 774550 w 3399416"/>
              <a:gd name="connsiteY4" fmla="*/ 2463500 h 5077609"/>
              <a:gd name="connsiteX5" fmla="*/ 473336 w 3399416"/>
              <a:gd name="connsiteY5" fmla="*/ 2463500 h 5077609"/>
              <a:gd name="connsiteX6" fmla="*/ 1108038 w 3399416"/>
              <a:gd name="connsiteY6" fmla="*/ 1828798 h 5077609"/>
              <a:gd name="connsiteX7" fmla="*/ 1108038 w 3399416"/>
              <a:gd name="connsiteY7" fmla="*/ 1312432 h 5077609"/>
              <a:gd name="connsiteX8" fmla="*/ 935915 w 3399416"/>
              <a:gd name="connsiteY8" fmla="*/ 1312432 h 5077609"/>
              <a:gd name="connsiteX9" fmla="*/ 1398494 w 3399416"/>
              <a:gd name="connsiteY9" fmla="*/ 849853 h 5077609"/>
              <a:gd name="connsiteX10" fmla="*/ 1398494 w 3399416"/>
              <a:gd name="connsiteY10" fmla="*/ 441063 h 5077609"/>
              <a:gd name="connsiteX11" fmla="*/ 1247887 w 3399416"/>
              <a:gd name="connsiteY11" fmla="*/ 441063 h 5077609"/>
              <a:gd name="connsiteX12" fmla="*/ 1688950 w 3399416"/>
              <a:gd name="connsiteY12" fmla="*/ 0 h 5077609"/>
              <a:gd name="connsiteX13" fmla="*/ 2065467 w 3399416"/>
              <a:gd name="connsiteY13" fmla="*/ 290455 h 5077609"/>
              <a:gd name="connsiteX14" fmla="*/ 2173045 w 3399416"/>
              <a:gd name="connsiteY14" fmla="*/ 86061 h 5077609"/>
              <a:gd name="connsiteX15" fmla="*/ 2173045 w 3399416"/>
              <a:gd name="connsiteY15" fmla="*/ 430305 h 5077609"/>
              <a:gd name="connsiteX16" fmla="*/ 2043953 w 3399416"/>
              <a:gd name="connsiteY16" fmla="*/ 430305 h 5077609"/>
              <a:gd name="connsiteX17" fmla="*/ 2495774 w 3399416"/>
              <a:gd name="connsiteY17" fmla="*/ 882126 h 5077609"/>
              <a:gd name="connsiteX18" fmla="*/ 2495774 w 3399416"/>
              <a:gd name="connsiteY18" fmla="*/ 1301674 h 5077609"/>
              <a:gd name="connsiteX19" fmla="*/ 2345167 w 3399416"/>
              <a:gd name="connsiteY19" fmla="*/ 1301674 h 5077609"/>
              <a:gd name="connsiteX20" fmla="*/ 2936838 w 3399416"/>
              <a:gd name="connsiteY20" fmla="*/ 1893345 h 5077609"/>
              <a:gd name="connsiteX21" fmla="*/ 2936838 w 3399416"/>
              <a:gd name="connsiteY21" fmla="*/ 2463500 h 5077609"/>
              <a:gd name="connsiteX22" fmla="*/ 2614108 w 3399416"/>
              <a:gd name="connsiteY22" fmla="*/ 2463500 h 5077609"/>
              <a:gd name="connsiteX23" fmla="*/ 3399416 w 3399416"/>
              <a:gd name="connsiteY23" fmla="*/ 3248808 h 5077609"/>
              <a:gd name="connsiteX24" fmla="*/ 3399416 w 3399416"/>
              <a:gd name="connsiteY24" fmla="*/ 3786691 h 5077609"/>
              <a:gd name="connsiteX25" fmla="*/ 1957892 w 3399416"/>
              <a:gd name="connsiteY25" fmla="*/ 3786691 h 5077609"/>
              <a:gd name="connsiteX26" fmla="*/ 1957892 w 3399416"/>
              <a:gd name="connsiteY26" fmla="*/ 5077609 h 5077609"/>
              <a:gd name="connsiteX27" fmla="*/ 1452282 w 3399416"/>
              <a:gd name="connsiteY27" fmla="*/ 5056093 h 5077609"/>
              <a:gd name="connsiteX0" fmla="*/ 1452282 w 3399416"/>
              <a:gd name="connsiteY0" fmla="*/ 5056093 h 5077609"/>
              <a:gd name="connsiteX1" fmla="*/ 1452282 w 3399416"/>
              <a:gd name="connsiteY1" fmla="*/ 3818964 h 5077609"/>
              <a:gd name="connsiteX2" fmla="*/ 0 w 3399416"/>
              <a:gd name="connsiteY2" fmla="*/ 3818964 h 5077609"/>
              <a:gd name="connsiteX3" fmla="*/ 774550 w 3399416"/>
              <a:gd name="connsiteY3" fmla="*/ 3044414 h 5077609"/>
              <a:gd name="connsiteX4" fmla="*/ 774550 w 3399416"/>
              <a:gd name="connsiteY4" fmla="*/ 2463500 h 5077609"/>
              <a:gd name="connsiteX5" fmla="*/ 473336 w 3399416"/>
              <a:gd name="connsiteY5" fmla="*/ 2463500 h 5077609"/>
              <a:gd name="connsiteX6" fmla="*/ 1108038 w 3399416"/>
              <a:gd name="connsiteY6" fmla="*/ 1828798 h 5077609"/>
              <a:gd name="connsiteX7" fmla="*/ 1108038 w 3399416"/>
              <a:gd name="connsiteY7" fmla="*/ 1312432 h 5077609"/>
              <a:gd name="connsiteX8" fmla="*/ 935915 w 3399416"/>
              <a:gd name="connsiteY8" fmla="*/ 1312432 h 5077609"/>
              <a:gd name="connsiteX9" fmla="*/ 1398494 w 3399416"/>
              <a:gd name="connsiteY9" fmla="*/ 849853 h 5077609"/>
              <a:gd name="connsiteX10" fmla="*/ 1398494 w 3399416"/>
              <a:gd name="connsiteY10" fmla="*/ 441063 h 5077609"/>
              <a:gd name="connsiteX11" fmla="*/ 1247887 w 3399416"/>
              <a:gd name="connsiteY11" fmla="*/ 441063 h 5077609"/>
              <a:gd name="connsiteX12" fmla="*/ 1688950 w 3399416"/>
              <a:gd name="connsiteY12" fmla="*/ 0 h 5077609"/>
              <a:gd name="connsiteX13" fmla="*/ 2065467 w 3399416"/>
              <a:gd name="connsiteY13" fmla="*/ 290455 h 5077609"/>
              <a:gd name="connsiteX14" fmla="*/ 2173045 w 3399416"/>
              <a:gd name="connsiteY14" fmla="*/ 430305 h 5077609"/>
              <a:gd name="connsiteX15" fmla="*/ 2043953 w 3399416"/>
              <a:gd name="connsiteY15" fmla="*/ 430305 h 5077609"/>
              <a:gd name="connsiteX16" fmla="*/ 2495774 w 3399416"/>
              <a:gd name="connsiteY16" fmla="*/ 882126 h 5077609"/>
              <a:gd name="connsiteX17" fmla="*/ 2495774 w 3399416"/>
              <a:gd name="connsiteY17" fmla="*/ 1301674 h 5077609"/>
              <a:gd name="connsiteX18" fmla="*/ 2345167 w 3399416"/>
              <a:gd name="connsiteY18" fmla="*/ 1301674 h 5077609"/>
              <a:gd name="connsiteX19" fmla="*/ 2936838 w 3399416"/>
              <a:gd name="connsiteY19" fmla="*/ 1893345 h 5077609"/>
              <a:gd name="connsiteX20" fmla="*/ 2936838 w 3399416"/>
              <a:gd name="connsiteY20" fmla="*/ 2463500 h 5077609"/>
              <a:gd name="connsiteX21" fmla="*/ 2614108 w 3399416"/>
              <a:gd name="connsiteY21" fmla="*/ 2463500 h 5077609"/>
              <a:gd name="connsiteX22" fmla="*/ 3399416 w 3399416"/>
              <a:gd name="connsiteY22" fmla="*/ 3248808 h 5077609"/>
              <a:gd name="connsiteX23" fmla="*/ 3399416 w 3399416"/>
              <a:gd name="connsiteY23" fmla="*/ 3786691 h 5077609"/>
              <a:gd name="connsiteX24" fmla="*/ 1957892 w 3399416"/>
              <a:gd name="connsiteY24" fmla="*/ 3786691 h 5077609"/>
              <a:gd name="connsiteX25" fmla="*/ 1957892 w 3399416"/>
              <a:gd name="connsiteY25" fmla="*/ 5077609 h 5077609"/>
              <a:gd name="connsiteX26" fmla="*/ 1452282 w 3399416"/>
              <a:gd name="connsiteY26" fmla="*/ 5056093 h 5077609"/>
              <a:gd name="connsiteX0" fmla="*/ 1452282 w 3399416"/>
              <a:gd name="connsiteY0" fmla="*/ 5056093 h 5077609"/>
              <a:gd name="connsiteX1" fmla="*/ 1452282 w 3399416"/>
              <a:gd name="connsiteY1" fmla="*/ 3818964 h 5077609"/>
              <a:gd name="connsiteX2" fmla="*/ 0 w 3399416"/>
              <a:gd name="connsiteY2" fmla="*/ 3818964 h 5077609"/>
              <a:gd name="connsiteX3" fmla="*/ 774550 w 3399416"/>
              <a:gd name="connsiteY3" fmla="*/ 3044414 h 5077609"/>
              <a:gd name="connsiteX4" fmla="*/ 774550 w 3399416"/>
              <a:gd name="connsiteY4" fmla="*/ 2463500 h 5077609"/>
              <a:gd name="connsiteX5" fmla="*/ 473336 w 3399416"/>
              <a:gd name="connsiteY5" fmla="*/ 2463500 h 5077609"/>
              <a:gd name="connsiteX6" fmla="*/ 1108038 w 3399416"/>
              <a:gd name="connsiteY6" fmla="*/ 1828798 h 5077609"/>
              <a:gd name="connsiteX7" fmla="*/ 1108038 w 3399416"/>
              <a:gd name="connsiteY7" fmla="*/ 1312432 h 5077609"/>
              <a:gd name="connsiteX8" fmla="*/ 935915 w 3399416"/>
              <a:gd name="connsiteY8" fmla="*/ 1312432 h 5077609"/>
              <a:gd name="connsiteX9" fmla="*/ 1398494 w 3399416"/>
              <a:gd name="connsiteY9" fmla="*/ 849853 h 5077609"/>
              <a:gd name="connsiteX10" fmla="*/ 1398494 w 3399416"/>
              <a:gd name="connsiteY10" fmla="*/ 441063 h 5077609"/>
              <a:gd name="connsiteX11" fmla="*/ 1247887 w 3399416"/>
              <a:gd name="connsiteY11" fmla="*/ 441063 h 5077609"/>
              <a:gd name="connsiteX12" fmla="*/ 1688950 w 3399416"/>
              <a:gd name="connsiteY12" fmla="*/ 0 h 5077609"/>
              <a:gd name="connsiteX13" fmla="*/ 2011678 w 3399416"/>
              <a:gd name="connsiteY13" fmla="*/ 279697 h 5077609"/>
              <a:gd name="connsiteX14" fmla="*/ 2173045 w 3399416"/>
              <a:gd name="connsiteY14" fmla="*/ 430305 h 5077609"/>
              <a:gd name="connsiteX15" fmla="*/ 2043953 w 3399416"/>
              <a:gd name="connsiteY15" fmla="*/ 430305 h 5077609"/>
              <a:gd name="connsiteX16" fmla="*/ 2495774 w 3399416"/>
              <a:gd name="connsiteY16" fmla="*/ 882126 h 5077609"/>
              <a:gd name="connsiteX17" fmla="*/ 2495774 w 3399416"/>
              <a:gd name="connsiteY17" fmla="*/ 1301674 h 5077609"/>
              <a:gd name="connsiteX18" fmla="*/ 2345167 w 3399416"/>
              <a:gd name="connsiteY18" fmla="*/ 1301674 h 5077609"/>
              <a:gd name="connsiteX19" fmla="*/ 2936838 w 3399416"/>
              <a:gd name="connsiteY19" fmla="*/ 1893345 h 5077609"/>
              <a:gd name="connsiteX20" fmla="*/ 2936838 w 3399416"/>
              <a:gd name="connsiteY20" fmla="*/ 2463500 h 5077609"/>
              <a:gd name="connsiteX21" fmla="*/ 2614108 w 3399416"/>
              <a:gd name="connsiteY21" fmla="*/ 2463500 h 5077609"/>
              <a:gd name="connsiteX22" fmla="*/ 3399416 w 3399416"/>
              <a:gd name="connsiteY22" fmla="*/ 3248808 h 5077609"/>
              <a:gd name="connsiteX23" fmla="*/ 3399416 w 3399416"/>
              <a:gd name="connsiteY23" fmla="*/ 3786691 h 5077609"/>
              <a:gd name="connsiteX24" fmla="*/ 1957892 w 3399416"/>
              <a:gd name="connsiteY24" fmla="*/ 3786691 h 5077609"/>
              <a:gd name="connsiteX25" fmla="*/ 1957892 w 3399416"/>
              <a:gd name="connsiteY25" fmla="*/ 5077609 h 5077609"/>
              <a:gd name="connsiteX26" fmla="*/ 1452282 w 3399416"/>
              <a:gd name="connsiteY26" fmla="*/ 5056093 h 5077609"/>
              <a:gd name="connsiteX0" fmla="*/ 1452282 w 3399416"/>
              <a:gd name="connsiteY0" fmla="*/ 5056093 h 5077609"/>
              <a:gd name="connsiteX1" fmla="*/ 1452282 w 3399416"/>
              <a:gd name="connsiteY1" fmla="*/ 3818964 h 5077609"/>
              <a:gd name="connsiteX2" fmla="*/ 0 w 3399416"/>
              <a:gd name="connsiteY2" fmla="*/ 3818964 h 5077609"/>
              <a:gd name="connsiteX3" fmla="*/ 527125 w 3399416"/>
              <a:gd name="connsiteY3" fmla="*/ 2904565 h 5077609"/>
              <a:gd name="connsiteX4" fmla="*/ 774550 w 3399416"/>
              <a:gd name="connsiteY4" fmla="*/ 2463500 h 5077609"/>
              <a:gd name="connsiteX5" fmla="*/ 473336 w 3399416"/>
              <a:gd name="connsiteY5" fmla="*/ 2463500 h 5077609"/>
              <a:gd name="connsiteX6" fmla="*/ 1108038 w 3399416"/>
              <a:gd name="connsiteY6" fmla="*/ 1828798 h 5077609"/>
              <a:gd name="connsiteX7" fmla="*/ 1108038 w 3399416"/>
              <a:gd name="connsiteY7" fmla="*/ 1312432 h 5077609"/>
              <a:gd name="connsiteX8" fmla="*/ 935915 w 3399416"/>
              <a:gd name="connsiteY8" fmla="*/ 1312432 h 5077609"/>
              <a:gd name="connsiteX9" fmla="*/ 1398494 w 3399416"/>
              <a:gd name="connsiteY9" fmla="*/ 849853 h 5077609"/>
              <a:gd name="connsiteX10" fmla="*/ 1398494 w 3399416"/>
              <a:gd name="connsiteY10" fmla="*/ 441063 h 5077609"/>
              <a:gd name="connsiteX11" fmla="*/ 1247887 w 3399416"/>
              <a:gd name="connsiteY11" fmla="*/ 441063 h 5077609"/>
              <a:gd name="connsiteX12" fmla="*/ 1688950 w 3399416"/>
              <a:gd name="connsiteY12" fmla="*/ 0 h 5077609"/>
              <a:gd name="connsiteX13" fmla="*/ 2011678 w 3399416"/>
              <a:gd name="connsiteY13" fmla="*/ 279697 h 5077609"/>
              <a:gd name="connsiteX14" fmla="*/ 2173045 w 3399416"/>
              <a:gd name="connsiteY14" fmla="*/ 430305 h 5077609"/>
              <a:gd name="connsiteX15" fmla="*/ 2043953 w 3399416"/>
              <a:gd name="connsiteY15" fmla="*/ 430305 h 5077609"/>
              <a:gd name="connsiteX16" fmla="*/ 2495774 w 3399416"/>
              <a:gd name="connsiteY16" fmla="*/ 882126 h 5077609"/>
              <a:gd name="connsiteX17" fmla="*/ 2495774 w 3399416"/>
              <a:gd name="connsiteY17" fmla="*/ 1301674 h 5077609"/>
              <a:gd name="connsiteX18" fmla="*/ 2345167 w 3399416"/>
              <a:gd name="connsiteY18" fmla="*/ 1301674 h 5077609"/>
              <a:gd name="connsiteX19" fmla="*/ 2936838 w 3399416"/>
              <a:gd name="connsiteY19" fmla="*/ 1893345 h 5077609"/>
              <a:gd name="connsiteX20" fmla="*/ 2936838 w 3399416"/>
              <a:gd name="connsiteY20" fmla="*/ 2463500 h 5077609"/>
              <a:gd name="connsiteX21" fmla="*/ 2614108 w 3399416"/>
              <a:gd name="connsiteY21" fmla="*/ 2463500 h 5077609"/>
              <a:gd name="connsiteX22" fmla="*/ 3399416 w 3399416"/>
              <a:gd name="connsiteY22" fmla="*/ 3248808 h 5077609"/>
              <a:gd name="connsiteX23" fmla="*/ 3399416 w 3399416"/>
              <a:gd name="connsiteY23" fmla="*/ 3786691 h 5077609"/>
              <a:gd name="connsiteX24" fmla="*/ 1957892 w 3399416"/>
              <a:gd name="connsiteY24" fmla="*/ 3786691 h 5077609"/>
              <a:gd name="connsiteX25" fmla="*/ 1957892 w 3399416"/>
              <a:gd name="connsiteY25" fmla="*/ 5077609 h 5077609"/>
              <a:gd name="connsiteX26" fmla="*/ 1452282 w 3399416"/>
              <a:gd name="connsiteY26" fmla="*/ 5056093 h 5077609"/>
              <a:gd name="connsiteX0" fmla="*/ 1452282 w 3399416"/>
              <a:gd name="connsiteY0" fmla="*/ 5056093 h 5077609"/>
              <a:gd name="connsiteX1" fmla="*/ 1452282 w 3399416"/>
              <a:gd name="connsiteY1" fmla="*/ 3818964 h 5077609"/>
              <a:gd name="connsiteX2" fmla="*/ 0 w 3399416"/>
              <a:gd name="connsiteY2" fmla="*/ 3818964 h 5077609"/>
              <a:gd name="connsiteX3" fmla="*/ 527125 w 3399416"/>
              <a:gd name="connsiteY3" fmla="*/ 2904565 h 5077609"/>
              <a:gd name="connsiteX4" fmla="*/ 774550 w 3399416"/>
              <a:gd name="connsiteY4" fmla="*/ 2463500 h 5077609"/>
              <a:gd name="connsiteX5" fmla="*/ 473336 w 3399416"/>
              <a:gd name="connsiteY5" fmla="*/ 2463500 h 5077609"/>
              <a:gd name="connsiteX6" fmla="*/ 839097 w 3399416"/>
              <a:gd name="connsiteY6" fmla="*/ 1818041 h 5077609"/>
              <a:gd name="connsiteX7" fmla="*/ 1108038 w 3399416"/>
              <a:gd name="connsiteY7" fmla="*/ 1312432 h 5077609"/>
              <a:gd name="connsiteX8" fmla="*/ 935915 w 3399416"/>
              <a:gd name="connsiteY8" fmla="*/ 1312432 h 5077609"/>
              <a:gd name="connsiteX9" fmla="*/ 1398494 w 3399416"/>
              <a:gd name="connsiteY9" fmla="*/ 849853 h 5077609"/>
              <a:gd name="connsiteX10" fmla="*/ 1398494 w 3399416"/>
              <a:gd name="connsiteY10" fmla="*/ 441063 h 5077609"/>
              <a:gd name="connsiteX11" fmla="*/ 1247887 w 3399416"/>
              <a:gd name="connsiteY11" fmla="*/ 441063 h 5077609"/>
              <a:gd name="connsiteX12" fmla="*/ 1688950 w 3399416"/>
              <a:gd name="connsiteY12" fmla="*/ 0 h 5077609"/>
              <a:gd name="connsiteX13" fmla="*/ 2011678 w 3399416"/>
              <a:gd name="connsiteY13" fmla="*/ 279697 h 5077609"/>
              <a:gd name="connsiteX14" fmla="*/ 2173045 w 3399416"/>
              <a:gd name="connsiteY14" fmla="*/ 430305 h 5077609"/>
              <a:gd name="connsiteX15" fmla="*/ 2043953 w 3399416"/>
              <a:gd name="connsiteY15" fmla="*/ 430305 h 5077609"/>
              <a:gd name="connsiteX16" fmla="*/ 2495774 w 3399416"/>
              <a:gd name="connsiteY16" fmla="*/ 882126 h 5077609"/>
              <a:gd name="connsiteX17" fmla="*/ 2495774 w 3399416"/>
              <a:gd name="connsiteY17" fmla="*/ 1301674 h 5077609"/>
              <a:gd name="connsiteX18" fmla="*/ 2345167 w 3399416"/>
              <a:gd name="connsiteY18" fmla="*/ 1301674 h 5077609"/>
              <a:gd name="connsiteX19" fmla="*/ 2936838 w 3399416"/>
              <a:gd name="connsiteY19" fmla="*/ 1893345 h 5077609"/>
              <a:gd name="connsiteX20" fmla="*/ 2936838 w 3399416"/>
              <a:gd name="connsiteY20" fmla="*/ 2463500 h 5077609"/>
              <a:gd name="connsiteX21" fmla="*/ 2614108 w 3399416"/>
              <a:gd name="connsiteY21" fmla="*/ 2463500 h 5077609"/>
              <a:gd name="connsiteX22" fmla="*/ 3399416 w 3399416"/>
              <a:gd name="connsiteY22" fmla="*/ 3248808 h 5077609"/>
              <a:gd name="connsiteX23" fmla="*/ 3399416 w 3399416"/>
              <a:gd name="connsiteY23" fmla="*/ 3786691 h 5077609"/>
              <a:gd name="connsiteX24" fmla="*/ 1957892 w 3399416"/>
              <a:gd name="connsiteY24" fmla="*/ 3786691 h 5077609"/>
              <a:gd name="connsiteX25" fmla="*/ 1957892 w 3399416"/>
              <a:gd name="connsiteY25" fmla="*/ 5077609 h 5077609"/>
              <a:gd name="connsiteX26" fmla="*/ 1452282 w 3399416"/>
              <a:gd name="connsiteY26" fmla="*/ 5056093 h 5077609"/>
              <a:gd name="connsiteX0" fmla="*/ 1452282 w 3399416"/>
              <a:gd name="connsiteY0" fmla="*/ 5056093 h 5077609"/>
              <a:gd name="connsiteX1" fmla="*/ 1452282 w 3399416"/>
              <a:gd name="connsiteY1" fmla="*/ 3818964 h 5077609"/>
              <a:gd name="connsiteX2" fmla="*/ 0 w 3399416"/>
              <a:gd name="connsiteY2" fmla="*/ 3818964 h 5077609"/>
              <a:gd name="connsiteX3" fmla="*/ 527125 w 3399416"/>
              <a:gd name="connsiteY3" fmla="*/ 2904565 h 5077609"/>
              <a:gd name="connsiteX4" fmla="*/ 774550 w 3399416"/>
              <a:gd name="connsiteY4" fmla="*/ 2463500 h 5077609"/>
              <a:gd name="connsiteX5" fmla="*/ 473336 w 3399416"/>
              <a:gd name="connsiteY5" fmla="*/ 2463500 h 5077609"/>
              <a:gd name="connsiteX6" fmla="*/ 839097 w 3399416"/>
              <a:gd name="connsiteY6" fmla="*/ 1818041 h 5077609"/>
              <a:gd name="connsiteX7" fmla="*/ 1108038 w 3399416"/>
              <a:gd name="connsiteY7" fmla="*/ 1312432 h 5077609"/>
              <a:gd name="connsiteX8" fmla="*/ 935915 w 3399416"/>
              <a:gd name="connsiteY8" fmla="*/ 1312432 h 5077609"/>
              <a:gd name="connsiteX9" fmla="*/ 1226371 w 3399416"/>
              <a:gd name="connsiteY9" fmla="*/ 785307 h 5077609"/>
              <a:gd name="connsiteX10" fmla="*/ 1398494 w 3399416"/>
              <a:gd name="connsiteY10" fmla="*/ 441063 h 5077609"/>
              <a:gd name="connsiteX11" fmla="*/ 1247887 w 3399416"/>
              <a:gd name="connsiteY11" fmla="*/ 441063 h 5077609"/>
              <a:gd name="connsiteX12" fmla="*/ 1688950 w 3399416"/>
              <a:gd name="connsiteY12" fmla="*/ 0 h 5077609"/>
              <a:gd name="connsiteX13" fmla="*/ 2011678 w 3399416"/>
              <a:gd name="connsiteY13" fmla="*/ 279697 h 5077609"/>
              <a:gd name="connsiteX14" fmla="*/ 2173045 w 3399416"/>
              <a:gd name="connsiteY14" fmla="*/ 430305 h 5077609"/>
              <a:gd name="connsiteX15" fmla="*/ 2043953 w 3399416"/>
              <a:gd name="connsiteY15" fmla="*/ 430305 h 5077609"/>
              <a:gd name="connsiteX16" fmla="*/ 2495774 w 3399416"/>
              <a:gd name="connsiteY16" fmla="*/ 882126 h 5077609"/>
              <a:gd name="connsiteX17" fmla="*/ 2495774 w 3399416"/>
              <a:gd name="connsiteY17" fmla="*/ 1301674 h 5077609"/>
              <a:gd name="connsiteX18" fmla="*/ 2345167 w 3399416"/>
              <a:gd name="connsiteY18" fmla="*/ 1301674 h 5077609"/>
              <a:gd name="connsiteX19" fmla="*/ 2936838 w 3399416"/>
              <a:gd name="connsiteY19" fmla="*/ 1893345 h 5077609"/>
              <a:gd name="connsiteX20" fmla="*/ 2936838 w 3399416"/>
              <a:gd name="connsiteY20" fmla="*/ 2463500 h 5077609"/>
              <a:gd name="connsiteX21" fmla="*/ 2614108 w 3399416"/>
              <a:gd name="connsiteY21" fmla="*/ 2463500 h 5077609"/>
              <a:gd name="connsiteX22" fmla="*/ 3399416 w 3399416"/>
              <a:gd name="connsiteY22" fmla="*/ 3248808 h 5077609"/>
              <a:gd name="connsiteX23" fmla="*/ 3399416 w 3399416"/>
              <a:gd name="connsiteY23" fmla="*/ 3786691 h 5077609"/>
              <a:gd name="connsiteX24" fmla="*/ 1957892 w 3399416"/>
              <a:gd name="connsiteY24" fmla="*/ 3786691 h 5077609"/>
              <a:gd name="connsiteX25" fmla="*/ 1957892 w 3399416"/>
              <a:gd name="connsiteY25" fmla="*/ 5077609 h 5077609"/>
              <a:gd name="connsiteX26" fmla="*/ 1452282 w 3399416"/>
              <a:gd name="connsiteY26" fmla="*/ 5056093 h 5077609"/>
              <a:gd name="connsiteX0" fmla="*/ 1452282 w 3399416"/>
              <a:gd name="connsiteY0" fmla="*/ 5056093 h 5077609"/>
              <a:gd name="connsiteX1" fmla="*/ 1452282 w 3399416"/>
              <a:gd name="connsiteY1" fmla="*/ 3818964 h 5077609"/>
              <a:gd name="connsiteX2" fmla="*/ 0 w 3399416"/>
              <a:gd name="connsiteY2" fmla="*/ 3818964 h 5077609"/>
              <a:gd name="connsiteX3" fmla="*/ 527125 w 3399416"/>
              <a:gd name="connsiteY3" fmla="*/ 2904565 h 5077609"/>
              <a:gd name="connsiteX4" fmla="*/ 774550 w 3399416"/>
              <a:gd name="connsiteY4" fmla="*/ 2463500 h 5077609"/>
              <a:gd name="connsiteX5" fmla="*/ 473336 w 3399416"/>
              <a:gd name="connsiteY5" fmla="*/ 2463500 h 5077609"/>
              <a:gd name="connsiteX6" fmla="*/ 839097 w 3399416"/>
              <a:gd name="connsiteY6" fmla="*/ 1818041 h 5077609"/>
              <a:gd name="connsiteX7" fmla="*/ 1108038 w 3399416"/>
              <a:gd name="connsiteY7" fmla="*/ 1312432 h 5077609"/>
              <a:gd name="connsiteX8" fmla="*/ 935915 w 3399416"/>
              <a:gd name="connsiteY8" fmla="*/ 1312432 h 5077609"/>
              <a:gd name="connsiteX9" fmla="*/ 1226371 w 3399416"/>
              <a:gd name="connsiteY9" fmla="*/ 785307 h 5077609"/>
              <a:gd name="connsiteX10" fmla="*/ 1398494 w 3399416"/>
              <a:gd name="connsiteY10" fmla="*/ 441063 h 5077609"/>
              <a:gd name="connsiteX11" fmla="*/ 1247887 w 3399416"/>
              <a:gd name="connsiteY11" fmla="*/ 441063 h 5077609"/>
              <a:gd name="connsiteX12" fmla="*/ 1688950 w 3399416"/>
              <a:gd name="connsiteY12" fmla="*/ 0 h 5077609"/>
              <a:gd name="connsiteX13" fmla="*/ 2011678 w 3399416"/>
              <a:gd name="connsiteY13" fmla="*/ 279697 h 5077609"/>
              <a:gd name="connsiteX14" fmla="*/ 2173045 w 3399416"/>
              <a:gd name="connsiteY14" fmla="*/ 430305 h 5077609"/>
              <a:gd name="connsiteX15" fmla="*/ 2043953 w 3399416"/>
              <a:gd name="connsiteY15" fmla="*/ 430305 h 5077609"/>
              <a:gd name="connsiteX16" fmla="*/ 2312894 w 3399416"/>
              <a:gd name="connsiteY16" fmla="*/ 935914 h 5077609"/>
              <a:gd name="connsiteX17" fmla="*/ 2495774 w 3399416"/>
              <a:gd name="connsiteY17" fmla="*/ 1301674 h 5077609"/>
              <a:gd name="connsiteX18" fmla="*/ 2345167 w 3399416"/>
              <a:gd name="connsiteY18" fmla="*/ 1301674 h 5077609"/>
              <a:gd name="connsiteX19" fmla="*/ 2936838 w 3399416"/>
              <a:gd name="connsiteY19" fmla="*/ 1893345 h 5077609"/>
              <a:gd name="connsiteX20" fmla="*/ 2936838 w 3399416"/>
              <a:gd name="connsiteY20" fmla="*/ 2463500 h 5077609"/>
              <a:gd name="connsiteX21" fmla="*/ 2614108 w 3399416"/>
              <a:gd name="connsiteY21" fmla="*/ 2463500 h 5077609"/>
              <a:gd name="connsiteX22" fmla="*/ 3399416 w 3399416"/>
              <a:gd name="connsiteY22" fmla="*/ 3248808 h 5077609"/>
              <a:gd name="connsiteX23" fmla="*/ 3399416 w 3399416"/>
              <a:gd name="connsiteY23" fmla="*/ 3786691 h 5077609"/>
              <a:gd name="connsiteX24" fmla="*/ 1957892 w 3399416"/>
              <a:gd name="connsiteY24" fmla="*/ 3786691 h 5077609"/>
              <a:gd name="connsiteX25" fmla="*/ 1957892 w 3399416"/>
              <a:gd name="connsiteY25" fmla="*/ 5077609 h 5077609"/>
              <a:gd name="connsiteX26" fmla="*/ 1452282 w 3399416"/>
              <a:gd name="connsiteY26" fmla="*/ 5056093 h 5077609"/>
              <a:gd name="connsiteX0" fmla="*/ 1452282 w 3399416"/>
              <a:gd name="connsiteY0" fmla="*/ 5056093 h 5077609"/>
              <a:gd name="connsiteX1" fmla="*/ 1452282 w 3399416"/>
              <a:gd name="connsiteY1" fmla="*/ 3818964 h 5077609"/>
              <a:gd name="connsiteX2" fmla="*/ 0 w 3399416"/>
              <a:gd name="connsiteY2" fmla="*/ 3818964 h 5077609"/>
              <a:gd name="connsiteX3" fmla="*/ 527125 w 3399416"/>
              <a:gd name="connsiteY3" fmla="*/ 2904565 h 5077609"/>
              <a:gd name="connsiteX4" fmla="*/ 774550 w 3399416"/>
              <a:gd name="connsiteY4" fmla="*/ 2463500 h 5077609"/>
              <a:gd name="connsiteX5" fmla="*/ 473336 w 3399416"/>
              <a:gd name="connsiteY5" fmla="*/ 2463500 h 5077609"/>
              <a:gd name="connsiteX6" fmla="*/ 839097 w 3399416"/>
              <a:gd name="connsiteY6" fmla="*/ 1818041 h 5077609"/>
              <a:gd name="connsiteX7" fmla="*/ 1108038 w 3399416"/>
              <a:gd name="connsiteY7" fmla="*/ 1312432 h 5077609"/>
              <a:gd name="connsiteX8" fmla="*/ 935915 w 3399416"/>
              <a:gd name="connsiteY8" fmla="*/ 1312432 h 5077609"/>
              <a:gd name="connsiteX9" fmla="*/ 1226371 w 3399416"/>
              <a:gd name="connsiteY9" fmla="*/ 785307 h 5077609"/>
              <a:gd name="connsiteX10" fmla="*/ 1398494 w 3399416"/>
              <a:gd name="connsiteY10" fmla="*/ 441063 h 5077609"/>
              <a:gd name="connsiteX11" fmla="*/ 1247887 w 3399416"/>
              <a:gd name="connsiteY11" fmla="*/ 441063 h 5077609"/>
              <a:gd name="connsiteX12" fmla="*/ 1688950 w 3399416"/>
              <a:gd name="connsiteY12" fmla="*/ 0 h 5077609"/>
              <a:gd name="connsiteX13" fmla="*/ 2011678 w 3399416"/>
              <a:gd name="connsiteY13" fmla="*/ 279697 h 5077609"/>
              <a:gd name="connsiteX14" fmla="*/ 2173045 w 3399416"/>
              <a:gd name="connsiteY14" fmla="*/ 430305 h 5077609"/>
              <a:gd name="connsiteX15" fmla="*/ 2043953 w 3399416"/>
              <a:gd name="connsiteY15" fmla="*/ 430305 h 5077609"/>
              <a:gd name="connsiteX16" fmla="*/ 2312894 w 3399416"/>
              <a:gd name="connsiteY16" fmla="*/ 935914 h 5077609"/>
              <a:gd name="connsiteX17" fmla="*/ 2495774 w 3399416"/>
              <a:gd name="connsiteY17" fmla="*/ 1301674 h 5077609"/>
              <a:gd name="connsiteX18" fmla="*/ 2345167 w 3399416"/>
              <a:gd name="connsiteY18" fmla="*/ 1301674 h 5077609"/>
              <a:gd name="connsiteX19" fmla="*/ 2678655 w 3399416"/>
              <a:gd name="connsiteY19" fmla="*/ 1947133 h 5077609"/>
              <a:gd name="connsiteX20" fmla="*/ 2936838 w 3399416"/>
              <a:gd name="connsiteY20" fmla="*/ 2463500 h 5077609"/>
              <a:gd name="connsiteX21" fmla="*/ 2614108 w 3399416"/>
              <a:gd name="connsiteY21" fmla="*/ 2463500 h 5077609"/>
              <a:gd name="connsiteX22" fmla="*/ 3399416 w 3399416"/>
              <a:gd name="connsiteY22" fmla="*/ 3248808 h 5077609"/>
              <a:gd name="connsiteX23" fmla="*/ 3399416 w 3399416"/>
              <a:gd name="connsiteY23" fmla="*/ 3786691 h 5077609"/>
              <a:gd name="connsiteX24" fmla="*/ 1957892 w 3399416"/>
              <a:gd name="connsiteY24" fmla="*/ 3786691 h 5077609"/>
              <a:gd name="connsiteX25" fmla="*/ 1957892 w 3399416"/>
              <a:gd name="connsiteY25" fmla="*/ 5077609 h 5077609"/>
              <a:gd name="connsiteX26" fmla="*/ 1452282 w 3399416"/>
              <a:gd name="connsiteY26" fmla="*/ 5056093 h 5077609"/>
              <a:gd name="connsiteX0" fmla="*/ 1452282 w 3399416"/>
              <a:gd name="connsiteY0" fmla="*/ 5056093 h 5077609"/>
              <a:gd name="connsiteX1" fmla="*/ 1452282 w 3399416"/>
              <a:gd name="connsiteY1" fmla="*/ 3818964 h 5077609"/>
              <a:gd name="connsiteX2" fmla="*/ 0 w 3399416"/>
              <a:gd name="connsiteY2" fmla="*/ 3818964 h 5077609"/>
              <a:gd name="connsiteX3" fmla="*/ 527125 w 3399416"/>
              <a:gd name="connsiteY3" fmla="*/ 2904565 h 5077609"/>
              <a:gd name="connsiteX4" fmla="*/ 774550 w 3399416"/>
              <a:gd name="connsiteY4" fmla="*/ 2463500 h 5077609"/>
              <a:gd name="connsiteX5" fmla="*/ 473336 w 3399416"/>
              <a:gd name="connsiteY5" fmla="*/ 2463500 h 5077609"/>
              <a:gd name="connsiteX6" fmla="*/ 839097 w 3399416"/>
              <a:gd name="connsiteY6" fmla="*/ 1818041 h 5077609"/>
              <a:gd name="connsiteX7" fmla="*/ 1108038 w 3399416"/>
              <a:gd name="connsiteY7" fmla="*/ 1312432 h 5077609"/>
              <a:gd name="connsiteX8" fmla="*/ 935915 w 3399416"/>
              <a:gd name="connsiteY8" fmla="*/ 1312432 h 5077609"/>
              <a:gd name="connsiteX9" fmla="*/ 1226371 w 3399416"/>
              <a:gd name="connsiteY9" fmla="*/ 785307 h 5077609"/>
              <a:gd name="connsiteX10" fmla="*/ 1398494 w 3399416"/>
              <a:gd name="connsiteY10" fmla="*/ 441063 h 5077609"/>
              <a:gd name="connsiteX11" fmla="*/ 1247887 w 3399416"/>
              <a:gd name="connsiteY11" fmla="*/ 441063 h 5077609"/>
              <a:gd name="connsiteX12" fmla="*/ 1688950 w 3399416"/>
              <a:gd name="connsiteY12" fmla="*/ 0 h 5077609"/>
              <a:gd name="connsiteX13" fmla="*/ 2011678 w 3399416"/>
              <a:gd name="connsiteY13" fmla="*/ 279697 h 5077609"/>
              <a:gd name="connsiteX14" fmla="*/ 2173045 w 3399416"/>
              <a:gd name="connsiteY14" fmla="*/ 430305 h 5077609"/>
              <a:gd name="connsiteX15" fmla="*/ 2043953 w 3399416"/>
              <a:gd name="connsiteY15" fmla="*/ 430305 h 5077609"/>
              <a:gd name="connsiteX16" fmla="*/ 2312894 w 3399416"/>
              <a:gd name="connsiteY16" fmla="*/ 935914 h 5077609"/>
              <a:gd name="connsiteX17" fmla="*/ 2495774 w 3399416"/>
              <a:gd name="connsiteY17" fmla="*/ 1301674 h 5077609"/>
              <a:gd name="connsiteX18" fmla="*/ 2345167 w 3399416"/>
              <a:gd name="connsiteY18" fmla="*/ 1301674 h 5077609"/>
              <a:gd name="connsiteX19" fmla="*/ 2678655 w 3399416"/>
              <a:gd name="connsiteY19" fmla="*/ 1947133 h 5077609"/>
              <a:gd name="connsiteX20" fmla="*/ 2936838 w 3399416"/>
              <a:gd name="connsiteY20" fmla="*/ 2463500 h 5077609"/>
              <a:gd name="connsiteX21" fmla="*/ 2614108 w 3399416"/>
              <a:gd name="connsiteY21" fmla="*/ 2463500 h 5077609"/>
              <a:gd name="connsiteX22" fmla="*/ 3098202 w 3399416"/>
              <a:gd name="connsiteY22" fmla="*/ 3281081 h 5077609"/>
              <a:gd name="connsiteX23" fmla="*/ 3399416 w 3399416"/>
              <a:gd name="connsiteY23" fmla="*/ 3786691 h 5077609"/>
              <a:gd name="connsiteX24" fmla="*/ 1957892 w 3399416"/>
              <a:gd name="connsiteY24" fmla="*/ 3786691 h 5077609"/>
              <a:gd name="connsiteX25" fmla="*/ 1957892 w 3399416"/>
              <a:gd name="connsiteY25" fmla="*/ 5077609 h 5077609"/>
              <a:gd name="connsiteX26" fmla="*/ 1452282 w 3399416"/>
              <a:gd name="connsiteY26" fmla="*/ 5056093 h 5077609"/>
              <a:gd name="connsiteX0" fmla="*/ 1452282 w 3399416"/>
              <a:gd name="connsiteY0" fmla="*/ 5400338 h 5421854"/>
              <a:gd name="connsiteX1" fmla="*/ 1452282 w 3399416"/>
              <a:gd name="connsiteY1" fmla="*/ 4163209 h 5421854"/>
              <a:gd name="connsiteX2" fmla="*/ 0 w 3399416"/>
              <a:gd name="connsiteY2" fmla="*/ 4163209 h 5421854"/>
              <a:gd name="connsiteX3" fmla="*/ 527125 w 3399416"/>
              <a:gd name="connsiteY3" fmla="*/ 3248810 h 5421854"/>
              <a:gd name="connsiteX4" fmla="*/ 774550 w 3399416"/>
              <a:gd name="connsiteY4" fmla="*/ 2807745 h 5421854"/>
              <a:gd name="connsiteX5" fmla="*/ 473336 w 3399416"/>
              <a:gd name="connsiteY5" fmla="*/ 2807745 h 5421854"/>
              <a:gd name="connsiteX6" fmla="*/ 839097 w 3399416"/>
              <a:gd name="connsiteY6" fmla="*/ 2162286 h 5421854"/>
              <a:gd name="connsiteX7" fmla="*/ 1108038 w 3399416"/>
              <a:gd name="connsiteY7" fmla="*/ 1656677 h 5421854"/>
              <a:gd name="connsiteX8" fmla="*/ 935915 w 3399416"/>
              <a:gd name="connsiteY8" fmla="*/ 1656677 h 5421854"/>
              <a:gd name="connsiteX9" fmla="*/ 1226371 w 3399416"/>
              <a:gd name="connsiteY9" fmla="*/ 1129552 h 5421854"/>
              <a:gd name="connsiteX10" fmla="*/ 1398494 w 3399416"/>
              <a:gd name="connsiteY10" fmla="*/ 785308 h 5421854"/>
              <a:gd name="connsiteX11" fmla="*/ 1247887 w 3399416"/>
              <a:gd name="connsiteY11" fmla="*/ 785308 h 5421854"/>
              <a:gd name="connsiteX12" fmla="*/ 1721223 w 3399416"/>
              <a:gd name="connsiteY12" fmla="*/ 0 h 5421854"/>
              <a:gd name="connsiteX13" fmla="*/ 2011678 w 3399416"/>
              <a:gd name="connsiteY13" fmla="*/ 623942 h 5421854"/>
              <a:gd name="connsiteX14" fmla="*/ 2173045 w 3399416"/>
              <a:gd name="connsiteY14" fmla="*/ 774550 h 5421854"/>
              <a:gd name="connsiteX15" fmla="*/ 2043953 w 3399416"/>
              <a:gd name="connsiteY15" fmla="*/ 774550 h 5421854"/>
              <a:gd name="connsiteX16" fmla="*/ 2312894 w 3399416"/>
              <a:gd name="connsiteY16" fmla="*/ 1280159 h 5421854"/>
              <a:gd name="connsiteX17" fmla="*/ 2495774 w 3399416"/>
              <a:gd name="connsiteY17" fmla="*/ 1645919 h 5421854"/>
              <a:gd name="connsiteX18" fmla="*/ 2345167 w 3399416"/>
              <a:gd name="connsiteY18" fmla="*/ 1645919 h 5421854"/>
              <a:gd name="connsiteX19" fmla="*/ 2678655 w 3399416"/>
              <a:gd name="connsiteY19" fmla="*/ 2291378 h 5421854"/>
              <a:gd name="connsiteX20" fmla="*/ 2936838 w 3399416"/>
              <a:gd name="connsiteY20" fmla="*/ 2807745 h 5421854"/>
              <a:gd name="connsiteX21" fmla="*/ 2614108 w 3399416"/>
              <a:gd name="connsiteY21" fmla="*/ 2807745 h 5421854"/>
              <a:gd name="connsiteX22" fmla="*/ 3098202 w 3399416"/>
              <a:gd name="connsiteY22" fmla="*/ 3625326 h 5421854"/>
              <a:gd name="connsiteX23" fmla="*/ 3399416 w 3399416"/>
              <a:gd name="connsiteY23" fmla="*/ 4130936 h 5421854"/>
              <a:gd name="connsiteX24" fmla="*/ 1957892 w 3399416"/>
              <a:gd name="connsiteY24" fmla="*/ 4130936 h 5421854"/>
              <a:gd name="connsiteX25" fmla="*/ 1957892 w 3399416"/>
              <a:gd name="connsiteY25" fmla="*/ 5421854 h 5421854"/>
              <a:gd name="connsiteX26" fmla="*/ 1452282 w 3399416"/>
              <a:gd name="connsiteY26" fmla="*/ 5400338 h 5421854"/>
              <a:gd name="connsiteX0" fmla="*/ 1452282 w 3399416"/>
              <a:gd name="connsiteY0" fmla="*/ 5400338 h 5421854"/>
              <a:gd name="connsiteX1" fmla="*/ 1452282 w 3399416"/>
              <a:gd name="connsiteY1" fmla="*/ 4163209 h 5421854"/>
              <a:gd name="connsiteX2" fmla="*/ 0 w 3399416"/>
              <a:gd name="connsiteY2" fmla="*/ 4163209 h 5421854"/>
              <a:gd name="connsiteX3" fmla="*/ 527125 w 3399416"/>
              <a:gd name="connsiteY3" fmla="*/ 3248810 h 5421854"/>
              <a:gd name="connsiteX4" fmla="*/ 774550 w 3399416"/>
              <a:gd name="connsiteY4" fmla="*/ 2807745 h 5421854"/>
              <a:gd name="connsiteX5" fmla="*/ 473336 w 3399416"/>
              <a:gd name="connsiteY5" fmla="*/ 2807745 h 5421854"/>
              <a:gd name="connsiteX6" fmla="*/ 839097 w 3399416"/>
              <a:gd name="connsiteY6" fmla="*/ 2162286 h 5421854"/>
              <a:gd name="connsiteX7" fmla="*/ 1108038 w 3399416"/>
              <a:gd name="connsiteY7" fmla="*/ 1656677 h 5421854"/>
              <a:gd name="connsiteX8" fmla="*/ 935915 w 3399416"/>
              <a:gd name="connsiteY8" fmla="*/ 1656677 h 5421854"/>
              <a:gd name="connsiteX9" fmla="*/ 1226371 w 3399416"/>
              <a:gd name="connsiteY9" fmla="*/ 1129552 h 5421854"/>
              <a:gd name="connsiteX10" fmla="*/ 1398494 w 3399416"/>
              <a:gd name="connsiteY10" fmla="*/ 785308 h 5421854"/>
              <a:gd name="connsiteX11" fmla="*/ 1247887 w 3399416"/>
              <a:gd name="connsiteY11" fmla="*/ 785308 h 5421854"/>
              <a:gd name="connsiteX12" fmla="*/ 1721223 w 3399416"/>
              <a:gd name="connsiteY12" fmla="*/ 0 h 5421854"/>
              <a:gd name="connsiteX13" fmla="*/ 2043951 w 3399416"/>
              <a:gd name="connsiteY13" fmla="*/ 505608 h 5421854"/>
              <a:gd name="connsiteX14" fmla="*/ 2173045 w 3399416"/>
              <a:gd name="connsiteY14" fmla="*/ 774550 h 5421854"/>
              <a:gd name="connsiteX15" fmla="*/ 2043953 w 3399416"/>
              <a:gd name="connsiteY15" fmla="*/ 774550 h 5421854"/>
              <a:gd name="connsiteX16" fmla="*/ 2312894 w 3399416"/>
              <a:gd name="connsiteY16" fmla="*/ 1280159 h 5421854"/>
              <a:gd name="connsiteX17" fmla="*/ 2495774 w 3399416"/>
              <a:gd name="connsiteY17" fmla="*/ 1645919 h 5421854"/>
              <a:gd name="connsiteX18" fmla="*/ 2345167 w 3399416"/>
              <a:gd name="connsiteY18" fmla="*/ 1645919 h 5421854"/>
              <a:gd name="connsiteX19" fmla="*/ 2678655 w 3399416"/>
              <a:gd name="connsiteY19" fmla="*/ 2291378 h 5421854"/>
              <a:gd name="connsiteX20" fmla="*/ 2936838 w 3399416"/>
              <a:gd name="connsiteY20" fmla="*/ 2807745 h 5421854"/>
              <a:gd name="connsiteX21" fmla="*/ 2614108 w 3399416"/>
              <a:gd name="connsiteY21" fmla="*/ 2807745 h 5421854"/>
              <a:gd name="connsiteX22" fmla="*/ 3098202 w 3399416"/>
              <a:gd name="connsiteY22" fmla="*/ 3625326 h 5421854"/>
              <a:gd name="connsiteX23" fmla="*/ 3399416 w 3399416"/>
              <a:gd name="connsiteY23" fmla="*/ 4130936 h 5421854"/>
              <a:gd name="connsiteX24" fmla="*/ 1957892 w 3399416"/>
              <a:gd name="connsiteY24" fmla="*/ 4130936 h 5421854"/>
              <a:gd name="connsiteX25" fmla="*/ 1957892 w 3399416"/>
              <a:gd name="connsiteY25" fmla="*/ 5421854 h 5421854"/>
              <a:gd name="connsiteX26" fmla="*/ 1452282 w 3399416"/>
              <a:gd name="connsiteY26" fmla="*/ 5400338 h 5421854"/>
              <a:gd name="connsiteX0" fmla="*/ 1452282 w 3399416"/>
              <a:gd name="connsiteY0" fmla="*/ 5400338 h 5421854"/>
              <a:gd name="connsiteX1" fmla="*/ 1452282 w 3399416"/>
              <a:gd name="connsiteY1" fmla="*/ 4163209 h 5421854"/>
              <a:gd name="connsiteX2" fmla="*/ 0 w 3399416"/>
              <a:gd name="connsiteY2" fmla="*/ 4163209 h 5421854"/>
              <a:gd name="connsiteX3" fmla="*/ 527125 w 3399416"/>
              <a:gd name="connsiteY3" fmla="*/ 3248810 h 5421854"/>
              <a:gd name="connsiteX4" fmla="*/ 774550 w 3399416"/>
              <a:gd name="connsiteY4" fmla="*/ 2807745 h 5421854"/>
              <a:gd name="connsiteX5" fmla="*/ 473336 w 3399416"/>
              <a:gd name="connsiteY5" fmla="*/ 2807745 h 5421854"/>
              <a:gd name="connsiteX6" fmla="*/ 839097 w 3399416"/>
              <a:gd name="connsiteY6" fmla="*/ 2162286 h 5421854"/>
              <a:gd name="connsiteX7" fmla="*/ 1108038 w 3399416"/>
              <a:gd name="connsiteY7" fmla="*/ 1656677 h 5421854"/>
              <a:gd name="connsiteX8" fmla="*/ 935915 w 3399416"/>
              <a:gd name="connsiteY8" fmla="*/ 1656677 h 5421854"/>
              <a:gd name="connsiteX9" fmla="*/ 1226371 w 3399416"/>
              <a:gd name="connsiteY9" fmla="*/ 1129552 h 5421854"/>
              <a:gd name="connsiteX10" fmla="*/ 1398494 w 3399416"/>
              <a:gd name="connsiteY10" fmla="*/ 785308 h 5421854"/>
              <a:gd name="connsiteX11" fmla="*/ 1247887 w 3399416"/>
              <a:gd name="connsiteY11" fmla="*/ 785308 h 5421854"/>
              <a:gd name="connsiteX12" fmla="*/ 1721223 w 3399416"/>
              <a:gd name="connsiteY12" fmla="*/ 0 h 5421854"/>
              <a:gd name="connsiteX13" fmla="*/ 2043951 w 3399416"/>
              <a:gd name="connsiteY13" fmla="*/ 505608 h 5421854"/>
              <a:gd name="connsiteX14" fmla="*/ 2237590 w 3399416"/>
              <a:gd name="connsiteY14" fmla="*/ 785308 h 5421854"/>
              <a:gd name="connsiteX15" fmla="*/ 2043953 w 3399416"/>
              <a:gd name="connsiteY15" fmla="*/ 774550 h 5421854"/>
              <a:gd name="connsiteX16" fmla="*/ 2312894 w 3399416"/>
              <a:gd name="connsiteY16" fmla="*/ 1280159 h 5421854"/>
              <a:gd name="connsiteX17" fmla="*/ 2495774 w 3399416"/>
              <a:gd name="connsiteY17" fmla="*/ 1645919 h 5421854"/>
              <a:gd name="connsiteX18" fmla="*/ 2345167 w 3399416"/>
              <a:gd name="connsiteY18" fmla="*/ 1645919 h 5421854"/>
              <a:gd name="connsiteX19" fmla="*/ 2678655 w 3399416"/>
              <a:gd name="connsiteY19" fmla="*/ 2291378 h 5421854"/>
              <a:gd name="connsiteX20" fmla="*/ 2936838 w 3399416"/>
              <a:gd name="connsiteY20" fmla="*/ 2807745 h 5421854"/>
              <a:gd name="connsiteX21" fmla="*/ 2614108 w 3399416"/>
              <a:gd name="connsiteY21" fmla="*/ 2807745 h 5421854"/>
              <a:gd name="connsiteX22" fmla="*/ 3098202 w 3399416"/>
              <a:gd name="connsiteY22" fmla="*/ 3625326 h 5421854"/>
              <a:gd name="connsiteX23" fmla="*/ 3399416 w 3399416"/>
              <a:gd name="connsiteY23" fmla="*/ 4130936 h 5421854"/>
              <a:gd name="connsiteX24" fmla="*/ 1957892 w 3399416"/>
              <a:gd name="connsiteY24" fmla="*/ 4130936 h 5421854"/>
              <a:gd name="connsiteX25" fmla="*/ 1957892 w 3399416"/>
              <a:gd name="connsiteY25" fmla="*/ 5421854 h 5421854"/>
              <a:gd name="connsiteX26" fmla="*/ 1452282 w 3399416"/>
              <a:gd name="connsiteY26" fmla="*/ 5400338 h 5421854"/>
              <a:gd name="connsiteX0" fmla="*/ 1452282 w 3399416"/>
              <a:gd name="connsiteY0" fmla="*/ 5400338 h 5421854"/>
              <a:gd name="connsiteX1" fmla="*/ 1452282 w 3399416"/>
              <a:gd name="connsiteY1" fmla="*/ 4163209 h 5421854"/>
              <a:gd name="connsiteX2" fmla="*/ 0 w 3399416"/>
              <a:gd name="connsiteY2" fmla="*/ 4163209 h 5421854"/>
              <a:gd name="connsiteX3" fmla="*/ 527125 w 3399416"/>
              <a:gd name="connsiteY3" fmla="*/ 3248810 h 5421854"/>
              <a:gd name="connsiteX4" fmla="*/ 774550 w 3399416"/>
              <a:gd name="connsiteY4" fmla="*/ 2807745 h 5421854"/>
              <a:gd name="connsiteX5" fmla="*/ 473336 w 3399416"/>
              <a:gd name="connsiteY5" fmla="*/ 2807745 h 5421854"/>
              <a:gd name="connsiteX6" fmla="*/ 839097 w 3399416"/>
              <a:gd name="connsiteY6" fmla="*/ 2162286 h 5421854"/>
              <a:gd name="connsiteX7" fmla="*/ 1108038 w 3399416"/>
              <a:gd name="connsiteY7" fmla="*/ 1656677 h 5421854"/>
              <a:gd name="connsiteX8" fmla="*/ 935915 w 3399416"/>
              <a:gd name="connsiteY8" fmla="*/ 1656677 h 5421854"/>
              <a:gd name="connsiteX9" fmla="*/ 1226371 w 3399416"/>
              <a:gd name="connsiteY9" fmla="*/ 1129552 h 5421854"/>
              <a:gd name="connsiteX10" fmla="*/ 1398494 w 3399416"/>
              <a:gd name="connsiteY10" fmla="*/ 785308 h 5421854"/>
              <a:gd name="connsiteX11" fmla="*/ 1226372 w 3399416"/>
              <a:gd name="connsiteY11" fmla="*/ 763793 h 5421854"/>
              <a:gd name="connsiteX12" fmla="*/ 1721223 w 3399416"/>
              <a:gd name="connsiteY12" fmla="*/ 0 h 5421854"/>
              <a:gd name="connsiteX13" fmla="*/ 2043951 w 3399416"/>
              <a:gd name="connsiteY13" fmla="*/ 505608 h 5421854"/>
              <a:gd name="connsiteX14" fmla="*/ 2237590 w 3399416"/>
              <a:gd name="connsiteY14" fmla="*/ 785308 h 5421854"/>
              <a:gd name="connsiteX15" fmla="*/ 2043953 w 3399416"/>
              <a:gd name="connsiteY15" fmla="*/ 774550 h 5421854"/>
              <a:gd name="connsiteX16" fmla="*/ 2312894 w 3399416"/>
              <a:gd name="connsiteY16" fmla="*/ 1280159 h 5421854"/>
              <a:gd name="connsiteX17" fmla="*/ 2495774 w 3399416"/>
              <a:gd name="connsiteY17" fmla="*/ 1645919 h 5421854"/>
              <a:gd name="connsiteX18" fmla="*/ 2345167 w 3399416"/>
              <a:gd name="connsiteY18" fmla="*/ 1645919 h 5421854"/>
              <a:gd name="connsiteX19" fmla="*/ 2678655 w 3399416"/>
              <a:gd name="connsiteY19" fmla="*/ 2291378 h 5421854"/>
              <a:gd name="connsiteX20" fmla="*/ 2936838 w 3399416"/>
              <a:gd name="connsiteY20" fmla="*/ 2807745 h 5421854"/>
              <a:gd name="connsiteX21" fmla="*/ 2614108 w 3399416"/>
              <a:gd name="connsiteY21" fmla="*/ 2807745 h 5421854"/>
              <a:gd name="connsiteX22" fmla="*/ 3098202 w 3399416"/>
              <a:gd name="connsiteY22" fmla="*/ 3625326 h 5421854"/>
              <a:gd name="connsiteX23" fmla="*/ 3399416 w 3399416"/>
              <a:gd name="connsiteY23" fmla="*/ 4130936 h 5421854"/>
              <a:gd name="connsiteX24" fmla="*/ 1957892 w 3399416"/>
              <a:gd name="connsiteY24" fmla="*/ 4130936 h 5421854"/>
              <a:gd name="connsiteX25" fmla="*/ 1957892 w 3399416"/>
              <a:gd name="connsiteY25" fmla="*/ 5421854 h 5421854"/>
              <a:gd name="connsiteX26" fmla="*/ 1452282 w 3399416"/>
              <a:gd name="connsiteY26" fmla="*/ 5400338 h 54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399416" h="5421854">
                <a:moveTo>
                  <a:pt x="1452282" y="5400338"/>
                </a:moveTo>
                <a:lnTo>
                  <a:pt x="1452282" y="4163209"/>
                </a:lnTo>
                <a:lnTo>
                  <a:pt x="0" y="4163209"/>
                </a:lnTo>
                <a:lnTo>
                  <a:pt x="527125" y="3248810"/>
                </a:lnTo>
                <a:lnTo>
                  <a:pt x="774550" y="2807745"/>
                </a:lnTo>
                <a:lnTo>
                  <a:pt x="473336" y="2807745"/>
                </a:lnTo>
                <a:lnTo>
                  <a:pt x="839097" y="2162286"/>
                </a:lnTo>
                <a:lnTo>
                  <a:pt x="1108038" y="1656677"/>
                </a:lnTo>
                <a:lnTo>
                  <a:pt x="935915" y="1656677"/>
                </a:lnTo>
                <a:lnTo>
                  <a:pt x="1226371" y="1129552"/>
                </a:lnTo>
                <a:lnTo>
                  <a:pt x="1398494" y="785308"/>
                </a:lnTo>
                <a:lnTo>
                  <a:pt x="1226372" y="763793"/>
                </a:lnTo>
                <a:lnTo>
                  <a:pt x="1721223" y="0"/>
                </a:lnTo>
                <a:lnTo>
                  <a:pt x="2043951" y="505608"/>
                </a:lnTo>
                <a:lnTo>
                  <a:pt x="2237590" y="785308"/>
                </a:lnTo>
                <a:lnTo>
                  <a:pt x="2043953" y="774550"/>
                </a:lnTo>
                <a:lnTo>
                  <a:pt x="2312894" y="1280159"/>
                </a:lnTo>
                <a:lnTo>
                  <a:pt x="2495774" y="1645919"/>
                </a:lnTo>
                <a:lnTo>
                  <a:pt x="2345167" y="1645919"/>
                </a:lnTo>
                <a:lnTo>
                  <a:pt x="2678655" y="2291378"/>
                </a:lnTo>
                <a:lnTo>
                  <a:pt x="2936838" y="2807745"/>
                </a:lnTo>
                <a:lnTo>
                  <a:pt x="2614108" y="2807745"/>
                </a:lnTo>
                <a:lnTo>
                  <a:pt x="3098202" y="3625326"/>
                </a:lnTo>
                <a:lnTo>
                  <a:pt x="3399416" y="4130936"/>
                </a:lnTo>
                <a:lnTo>
                  <a:pt x="1957892" y="4130936"/>
                </a:lnTo>
                <a:lnTo>
                  <a:pt x="1957892" y="5421854"/>
                </a:lnTo>
                <a:lnTo>
                  <a:pt x="1452282" y="5400338"/>
                </a:lnTo>
                <a:close/>
              </a:path>
            </a:pathLst>
          </a:custGeom>
          <a:solidFill>
            <a:srgbClr val="48E5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nvGrpSpPr>
          <p:cNvPr id="39" name="Group 38"/>
          <p:cNvGrpSpPr/>
          <p:nvPr/>
        </p:nvGrpSpPr>
        <p:grpSpPr>
          <a:xfrm>
            <a:off x="2051720" y="3649960"/>
            <a:ext cx="5192810" cy="859160"/>
            <a:chOff x="2051720" y="3073896"/>
            <a:chExt cx="5192810" cy="859160"/>
          </a:xfrm>
        </p:grpSpPr>
        <p:cxnSp>
          <p:nvCxnSpPr>
            <p:cNvPr id="35" name="Straight Connector 34"/>
            <p:cNvCxnSpPr/>
            <p:nvPr/>
          </p:nvCxnSpPr>
          <p:spPr>
            <a:xfrm>
              <a:off x="2051720" y="3073896"/>
              <a:ext cx="5192810" cy="0"/>
            </a:xfrm>
            <a:prstGeom prst="line">
              <a:avLst/>
            </a:prstGeom>
            <a:ln w="22225">
              <a:solidFill>
                <a:srgbClr val="48E509"/>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2051720" y="3933056"/>
              <a:ext cx="5192810" cy="0"/>
            </a:xfrm>
            <a:prstGeom prst="line">
              <a:avLst/>
            </a:prstGeom>
            <a:ln w="22225">
              <a:solidFill>
                <a:srgbClr val="48E509"/>
              </a:solidFill>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4716016" y="3143403"/>
              <a:ext cx="0" cy="720080"/>
            </a:xfrm>
            <a:prstGeom prst="straightConnector1">
              <a:avLst/>
            </a:prstGeom>
            <a:ln w="22225">
              <a:solidFill>
                <a:srgbClr val="48E509"/>
              </a:solidFill>
              <a:headEnd type="arrow"/>
              <a:tailEnd type="arrow"/>
            </a:ln>
          </p:spPr>
          <p:style>
            <a:lnRef idx="1">
              <a:schemeClr val="accent1"/>
            </a:lnRef>
            <a:fillRef idx="0">
              <a:schemeClr val="accent1"/>
            </a:fillRef>
            <a:effectRef idx="0">
              <a:schemeClr val="accent1"/>
            </a:effectRef>
            <a:fontRef idx="minor">
              <a:schemeClr val="tx1"/>
            </a:fontRef>
          </p:style>
        </p:cxnSp>
      </p:grpSp>
      <p:pic>
        <p:nvPicPr>
          <p:cNvPr id="3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0800000">
            <a:off x="535359" y="1304528"/>
            <a:ext cx="304800" cy="4068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0" name="Group 39">
            <a:extLst>
              <a:ext uri="{FF2B5EF4-FFF2-40B4-BE49-F238E27FC236}">
                <a16:creationId xmlns:a16="http://schemas.microsoft.com/office/drawing/2014/main" id="{3EEE70E2-003E-7751-A9AA-4885BE2EB774}"/>
              </a:ext>
            </a:extLst>
          </p:cNvPr>
          <p:cNvGrpSpPr/>
          <p:nvPr/>
        </p:nvGrpSpPr>
        <p:grpSpPr>
          <a:xfrm>
            <a:off x="5557180" y="836712"/>
            <a:ext cx="3263292" cy="5616624"/>
            <a:chOff x="323528" y="107301"/>
            <a:chExt cx="3888432" cy="6312549"/>
          </a:xfrm>
        </p:grpSpPr>
        <p:pic>
          <p:nvPicPr>
            <p:cNvPr id="41" name="Picture 5">
              <a:extLst>
                <a:ext uri="{FF2B5EF4-FFF2-40B4-BE49-F238E27FC236}">
                  <a16:creationId xmlns:a16="http://schemas.microsoft.com/office/drawing/2014/main" id="{58BE6A08-662F-015E-2C19-A7F0730C0D19}"/>
                </a:ext>
              </a:extLst>
            </p:cNvPr>
            <p:cNvPicPr>
              <a:picLocks noChangeAspect="1" noChangeArrowheads="1"/>
            </p:cNvPicPr>
            <p:nvPr/>
          </p:nvPicPr>
          <p:blipFill>
            <a:blip r:embed="rId7" cstate="print"/>
            <a:srcRect l="29066" t="17502" r="26253" b="6252"/>
            <a:stretch>
              <a:fillRect/>
            </a:stretch>
          </p:blipFill>
          <p:spPr bwMode="auto">
            <a:xfrm>
              <a:off x="899592" y="2177732"/>
              <a:ext cx="3312368" cy="4242118"/>
            </a:xfrm>
            <a:prstGeom prst="rect">
              <a:avLst/>
            </a:prstGeom>
            <a:noFill/>
            <a:ln w="9525">
              <a:noFill/>
              <a:miter lim="800000"/>
              <a:headEnd/>
              <a:tailEnd/>
            </a:ln>
          </p:spPr>
        </p:pic>
        <p:grpSp>
          <p:nvGrpSpPr>
            <p:cNvPr id="42" name="Group 41">
              <a:extLst>
                <a:ext uri="{FF2B5EF4-FFF2-40B4-BE49-F238E27FC236}">
                  <a16:creationId xmlns:a16="http://schemas.microsoft.com/office/drawing/2014/main" id="{0DB16CA4-CD35-4823-D085-FEC888094CAD}"/>
                </a:ext>
              </a:extLst>
            </p:cNvPr>
            <p:cNvGrpSpPr/>
            <p:nvPr/>
          </p:nvGrpSpPr>
          <p:grpSpPr>
            <a:xfrm>
              <a:off x="323528" y="107301"/>
              <a:ext cx="2376264" cy="1008112"/>
              <a:chOff x="323528" y="107301"/>
              <a:chExt cx="2376264" cy="1008112"/>
            </a:xfrm>
          </p:grpSpPr>
          <p:sp>
            <p:nvSpPr>
              <p:cNvPr id="43" name="Oval Callout 4">
                <a:extLst>
                  <a:ext uri="{FF2B5EF4-FFF2-40B4-BE49-F238E27FC236}">
                    <a16:creationId xmlns:a16="http://schemas.microsoft.com/office/drawing/2014/main" id="{D2F590D9-318D-3E9C-18A2-D6A6D9D0DA78}"/>
                  </a:ext>
                </a:extLst>
              </p:cNvPr>
              <p:cNvSpPr/>
              <p:nvPr/>
            </p:nvSpPr>
            <p:spPr>
              <a:xfrm>
                <a:off x="323528" y="107301"/>
                <a:ext cx="2376264" cy="1008112"/>
              </a:xfrm>
              <a:prstGeom prst="wedgeEllipseCallout">
                <a:avLst>
                  <a:gd name="adj1" fmla="val 47073"/>
                  <a:gd name="adj2" fmla="val 152044"/>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TextBox 43">
                <a:extLst>
                  <a:ext uri="{FF2B5EF4-FFF2-40B4-BE49-F238E27FC236}">
                    <a16:creationId xmlns:a16="http://schemas.microsoft.com/office/drawing/2014/main" id="{4FB68148-5DAC-D360-D9AC-C8BE5DE5A03B}"/>
                  </a:ext>
                </a:extLst>
              </p:cNvPr>
              <p:cNvSpPr txBox="1"/>
              <p:nvPr/>
            </p:nvSpPr>
            <p:spPr>
              <a:xfrm>
                <a:off x="755576" y="332656"/>
                <a:ext cx="1644724" cy="646331"/>
              </a:xfrm>
              <a:prstGeom prst="rect">
                <a:avLst/>
              </a:prstGeom>
              <a:noFill/>
            </p:spPr>
            <p:txBody>
              <a:bodyPr wrap="square" rtlCol="0">
                <a:spAutoFit/>
              </a:bodyPr>
              <a:lstStyle/>
              <a:p>
                <a:r>
                  <a:rPr lang="en-CA" dirty="0"/>
                  <a:t>Up good. Down bad.</a:t>
                </a:r>
              </a:p>
            </p:txBody>
          </p:sp>
        </p:grpSp>
      </p:grpSp>
      <p:grpSp>
        <p:nvGrpSpPr>
          <p:cNvPr id="50" name="Group 49">
            <a:extLst>
              <a:ext uri="{FF2B5EF4-FFF2-40B4-BE49-F238E27FC236}">
                <a16:creationId xmlns:a16="http://schemas.microsoft.com/office/drawing/2014/main" id="{A0B402E3-2D95-F37B-A20A-B34C84D2D5E5}"/>
              </a:ext>
            </a:extLst>
          </p:cNvPr>
          <p:cNvGrpSpPr/>
          <p:nvPr/>
        </p:nvGrpSpPr>
        <p:grpSpPr>
          <a:xfrm>
            <a:off x="539551" y="116632"/>
            <a:ext cx="8136905" cy="726301"/>
            <a:chOff x="539551" y="116632"/>
            <a:chExt cx="8136905" cy="726301"/>
          </a:xfrm>
        </p:grpSpPr>
        <p:grpSp>
          <p:nvGrpSpPr>
            <p:cNvPr id="51" name="Group 50">
              <a:extLst>
                <a:ext uri="{FF2B5EF4-FFF2-40B4-BE49-F238E27FC236}">
                  <a16:creationId xmlns:a16="http://schemas.microsoft.com/office/drawing/2014/main" id="{0ECE6A7D-5D3D-900D-A382-D777C996785C}"/>
                </a:ext>
              </a:extLst>
            </p:cNvPr>
            <p:cNvGrpSpPr/>
            <p:nvPr/>
          </p:nvGrpSpPr>
          <p:grpSpPr>
            <a:xfrm>
              <a:off x="580897" y="116632"/>
              <a:ext cx="7951543" cy="720080"/>
              <a:chOff x="899592" y="116632"/>
              <a:chExt cx="7488832" cy="720080"/>
            </a:xfrm>
          </p:grpSpPr>
          <p:sp>
            <p:nvSpPr>
              <p:cNvPr id="53" name="TextBox 52">
                <a:extLst>
                  <a:ext uri="{FF2B5EF4-FFF2-40B4-BE49-F238E27FC236}">
                    <a16:creationId xmlns:a16="http://schemas.microsoft.com/office/drawing/2014/main" id="{4ABE1B45-D5FC-90DE-1DEF-72E0C7F678AC}"/>
                  </a:ext>
                </a:extLst>
              </p:cNvPr>
              <p:cNvSpPr txBox="1"/>
              <p:nvPr/>
            </p:nvSpPr>
            <p:spPr>
              <a:xfrm>
                <a:off x="928471" y="116632"/>
                <a:ext cx="4320480" cy="369332"/>
              </a:xfrm>
              <a:prstGeom prst="rect">
                <a:avLst/>
              </a:prstGeom>
              <a:noFill/>
            </p:spPr>
            <p:txBody>
              <a:bodyPr wrap="square" lIns="45720" rIns="45720" rtlCol="0">
                <a:spAutoFit/>
              </a:bodyPr>
              <a:lstStyle/>
              <a:p>
                <a:pPr>
                  <a:spcBef>
                    <a:spcPts val="600"/>
                  </a:spcBef>
                </a:pPr>
                <a:r>
                  <a:rPr lang="en-US" b="1" dirty="0"/>
                  <a:t>Pining for home</a:t>
                </a:r>
                <a:endParaRPr lang="en-CA" dirty="0"/>
              </a:p>
            </p:txBody>
          </p:sp>
          <p:cxnSp>
            <p:nvCxnSpPr>
              <p:cNvPr id="54" name="Straight Connector 53">
                <a:extLst>
                  <a:ext uri="{FF2B5EF4-FFF2-40B4-BE49-F238E27FC236}">
                    <a16:creationId xmlns:a16="http://schemas.microsoft.com/office/drawing/2014/main" id="{7B9C2D84-1380-4B97-7242-DE80B140CA62}"/>
                  </a:ext>
                </a:extLst>
              </p:cNvPr>
              <p:cNvCxnSpPr/>
              <p:nvPr/>
            </p:nvCxnSpPr>
            <p:spPr>
              <a:xfrm>
                <a:off x="899592" y="836712"/>
                <a:ext cx="74888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2" name="TextBox 51">
              <a:extLst>
                <a:ext uri="{FF2B5EF4-FFF2-40B4-BE49-F238E27FC236}">
                  <a16:creationId xmlns:a16="http://schemas.microsoft.com/office/drawing/2014/main" id="{A91A56F8-BF54-C0DE-30CF-2D3C28C15082}"/>
                </a:ext>
              </a:extLst>
            </p:cNvPr>
            <p:cNvSpPr txBox="1"/>
            <p:nvPr/>
          </p:nvSpPr>
          <p:spPr>
            <a:xfrm>
              <a:off x="539551" y="504379"/>
              <a:ext cx="8136905" cy="338554"/>
            </a:xfrm>
            <a:prstGeom prst="rect">
              <a:avLst/>
            </a:prstGeom>
            <a:noFill/>
          </p:spPr>
          <p:txBody>
            <a:bodyPr wrap="square" rtlCol="0">
              <a:spAutoFit/>
            </a:bodyPr>
            <a:lstStyle/>
            <a:p>
              <a:pPr defTabSz="1225550"/>
              <a:r>
                <a:rPr lang="en-US" sz="1600" dirty="0"/>
                <a:t>CBST	</a:t>
              </a:r>
              <a:r>
                <a:rPr lang="en-US" sz="1600" dirty="0">
                  <a:solidFill>
                    <a:schemeClr val="bg1">
                      <a:lumMod val="75000"/>
                    </a:schemeClr>
                  </a:solidFill>
                </a:rPr>
                <a:t>AMAT         	 Other CC Strategies         	    Health</a:t>
              </a:r>
              <a:endParaRPr lang="en-US" dirty="0">
                <a:solidFill>
                  <a:schemeClr val="bg1">
                    <a:lumMod val="75000"/>
                  </a:schemeClr>
                </a:solidFill>
              </a:endParaRPr>
            </a:p>
          </p:txBody>
        </p:sp>
      </p:grpSp>
    </p:spTree>
    <p:extLst>
      <p:ext uri="{BB962C8B-B14F-4D97-AF65-F5344CB8AC3E}">
        <p14:creationId xmlns:p14="http://schemas.microsoft.com/office/powerpoint/2010/main" val="1815007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3.61111E-6 4.44444E-6 L -0.00034 -0.0551 " pathEditMode="relative" rAng="0" ptsTypes="AA">
                                      <p:cBhvr>
                                        <p:cTn id="10" dur="2000" fill="hold"/>
                                        <p:tgtEl>
                                          <p:spTgt spid="36"/>
                                        </p:tgtEl>
                                        <p:attrNameLst>
                                          <p:attrName>ppt_x</p:attrName>
                                          <p:attrName>ppt_y</p:attrName>
                                        </p:attrNameLst>
                                      </p:cBhvr>
                                      <p:rCtr x="-17" y="-2755"/>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0.00035 4.07407E-6 L -0.00035 -0.03195 " pathEditMode="relative" rAng="0" ptsTypes="AA">
                                      <p:cBhvr>
                                        <p:cTn id="14" dur="2000" fill="hold"/>
                                        <p:tgtEl>
                                          <p:spTgt spid="39"/>
                                        </p:tgtEl>
                                        <p:attrNameLst>
                                          <p:attrName>ppt_x</p:attrName>
                                          <p:attrName>ppt_y</p:attrName>
                                        </p:attrNameLst>
                                      </p:cBhvr>
                                      <p:rCtr x="-35" y="-1597"/>
                                    </p:animMotion>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B61D13A-A84D-49D8-8512-3B4CEF115DD3}" type="slidenum">
              <a:rPr lang="en-CA" smtClean="0"/>
              <a:t>11</a:t>
            </a:fld>
            <a:endParaRPr lang="en-CA"/>
          </a:p>
        </p:txBody>
      </p:sp>
      <p:pic>
        <p:nvPicPr>
          <p:cNvPr id="36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1482936"/>
            <a:ext cx="6192674" cy="43658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691680" y="5886642"/>
            <a:ext cx="1440160" cy="261610"/>
          </a:xfrm>
          <a:prstGeom prst="rect">
            <a:avLst/>
          </a:prstGeom>
          <a:noFill/>
        </p:spPr>
        <p:txBody>
          <a:bodyPr wrap="square" rtlCol="0">
            <a:spAutoFit/>
          </a:bodyPr>
          <a:lstStyle/>
          <a:p>
            <a:r>
              <a:rPr lang="en-CA" sz="1100" dirty="0"/>
              <a:t>IPCC 2001</a:t>
            </a:r>
          </a:p>
        </p:txBody>
      </p:sp>
      <p:grpSp>
        <p:nvGrpSpPr>
          <p:cNvPr id="10" name="Group 9"/>
          <p:cNvGrpSpPr/>
          <p:nvPr/>
        </p:nvGrpSpPr>
        <p:grpSpPr>
          <a:xfrm>
            <a:off x="5940152" y="975617"/>
            <a:ext cx="1296159" cy="2693516"/>
            <a:chOff x="6876256" y="908720"/>
            <a:chExt cx="1634292" cy="2254002"/>
          </a:xfrm>
        </p:grpSpPr>
        <p:cxnSp>
          <p:nvCxnSpPr>
            <p:cNvPr id="5" name="Straight Connector 4"/>
            <p:cNvCxnSpPr/>
            <p:nvPr/>
          </p:nvCxnSpPr>
          <p:spPr>
            <a:xfrm>
              <a:off x="6876256" y="3162722"/>
              <a:ext cx="1452526"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876256" y="908720"/>
              <a:ext cx="145252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8510548" y="1052736"/>
              <a:ext cx="0" cy="2016224"/>
            </a:xfrm>
            <a:prstGeom prst="straightConnector1">
              <a:avLst/>
            </a:prstGeom>
            <a:ln w="2222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rot="16200000">
              <a:off x="7565894" y="1822598"/>
              <a:ext cx="1399941" cy="307777"/>
            </a:xfrm>
            <a:prstGeom prst="rect">
              <a:avLst/>
            </a:prstGeom>
            <a:noFill/>
          </p:spPr>
          <p:txBody>
            <a:bodyPr wrap="square" rtlCol="0">
              <a:spAutoFit/>
            </a:bodyPr>
            <a:lstStyle/>
            <a:p>
              <a:r>
                <a:rPr lang="en-CA" sz="1400" dirty="0"/>
                <a:t>Evolutionary lag</a:t>
              </a:r>
              <a:endParaRPr lang="en-CA" dirty="0"/>
            </a:p>
          </p:txBody>
        </p:sp>
      </p:grpSp>
      <p:grpSp>
        <p:nvGrpSpPr>
          <p:cNvPr id="24" name="Group 23"/>
          <p:cNvGrpSpPr/>
          <p:nvPr/>
        </p:nvGrpSpPr>
        <p:grpSpPr>
          <a:xfrm>
            <a:off x="251520" y="499914"/>
            <a:ext cx="2160240" cy="648072"/>
            <a:chOff x="251520" y="404664"/>
            <a:chExt cx="1800200" cy="792088"/>
          </a:xfrm>
        </p:grpSpPr>
        <p:sp>
          <p:nvSpPr>
            <p:cNvPr id="21" name="Freeform 20"/>
            <p:cNvSpPr/>
            <p:nvPr/>
          </p:nvSpPr>
          <p:spPr>
            <a:xfrm>
              <a:off x="251520" y="404664"/>
              <a:ext cx="133350" cy="438150"/>
            </a:xfrm>
            <a:custGeom>
              <a:avLst/>
              <a:gdLst>
                <a:gd name="connsiteX0" fmla="*/ 0 w 133350"/>
                <a:gd name="connsiteY0" fmla="*/ 438150 h 438150"/>
                <a:gd name="connsiteX1" fmla="*/ 76200 w 133350"/>
                <a:gd name="connsiteY1" fmla="*/ 133350 h 438150"/>
                <a:gd name="connsiteX2" fmla="*/ 95250 w 133350"/>
                <a:gd name="connsiteY2" fmla="*/ 285750 h 438150"/>
                <a:gd name="connsiteX3" fmla="*/ 133350 w 133350"/>
                <a:gd name="connsiteY3" fmla="*/ 0 h 438150"/>
              </a:gdLst>
              <a:ahLst/>
              <a:cxnLst>
                <a:cxn ang="0">
                  <a:pos x="connsiteX0" y="connsiteY0"/>
                </a:cxn>
                <a:cxn ang="0">
                  <a:pos x="connsiteX1" y="connsiteY1"/>
                </a:cxn>
                <a:cxn ang="0">
                  <a:pos x="connsiteX2" y="connsiteY2"/>
                </a:cxn>
                <a:cxn ang="0">
                  <a:pos x="connsiteX3" y="connsiteY3"/>
                </a:cxn>
              </a:cxnLst>
              <a:rect l="l" t="t" r="r" b="b"/>
              <a:pathLst>
                <a:path w="133350" h="438150">
                  <a:moveTo>
                    <a:pt x="0" y="438150"/>
                  </a:moveTo>
                  <a:lnTo>
                    <a:pt x="76200" y="133350"/>
                  </a:lnTo>
                  <a:lnTo>
                    <a:pt x="95250" y="285750"/>
                  </a:lnTo>
                  <a:lnTo>
                    <a:pt x="133350" y="0"/>
                  </a:lnTo>
                </a:path>
              </a:pathLst>
            </a:cu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Freeform 22"/>
            <p:cNvSpPr/>
            <p:nvPr/>
          </p:nvSpPr>
          <p:spPr>
            <a:xfrm>
              <a:off x="251520" y="758602"/>
              <a:ext cx="133350" cy="438150"/>
            </a:xfrm>
            <a:custGeom>
              <a:avLst/>
              <a:gdLst>
                <a:gd name="connsiteX0" fmla="*/ 0 w 133350"/>
                <a:gd name="connsiteY0" fmla="*/ 438150 h 438150"/>
                <a:gd name="connsiteX1" fmla="*/ 76200 w 133350"/>
                <a:gd name="connsiteY1" fmla="*/ 133350 h 438150"/>
                <a:gd name="connsiteX2" fmla="*/ 95250 w 133350"/>
                <a:gd name="connsiteY2" fmla="*/ 285750 h 438150"/>
                <a:gd name="connsiteX3" fmla="*/ 133350 w 133350"/>
                <a:gd name="connsiteY3" fmla="*/ 0 h 438150"/>
              </a:gdLst>
              <a:ahLst/>
              <a:cxnLst>
                <a:cxn ang="0">
                  <a:pos x="connsiteX0" y="connsiteY0"/>
                </a:cxn>
                <a:cxn ang="0">
                  <a:pos x="connsiteX1" y="connsiteY1"/>
                </a:cxn>
                <a:cxn ang="0">
                  <a:pos x="connsiteX2" y="connsiteY2"/>
                </a:cxn>
                <a:cxn ang="0">
                  <a:pos x="connsiteX3" y="connsiteY3"/>
                </a:cxn>
              </a:cxnLst>
              <a:rect l="l" t="t" r="r" b="b"/>
              <a:pathLst>
                <a:path w="133350" h="438150">
                  <a:moveTo>
                    <a:pt x="0" y="438150"/>
                  </a:moveTo>
                  <a:lnTo>
                    <a:pt x="76200" y="133350"/>
                  </a:lnTo>
                  <a:lnTo>
                    <a:pt x="95250" y="285750"/>
                  </a:lnTo>
                  <a:lnTo>
                    <a:pt x="133350" y="0"/>
                  </a:ln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extBox 21"/>
            <p:cNvSpPr txBox="1"/>
            <p:nvPr/>
          </p:nvSpPr>
          <p:spPr>
            <a:xfrm>
              <a:off x="467544" y="404664"/>
              <a:ext cx="1368152" cy="261610"/>
            </a:xfrm>
            <a:prstGeom prst="rect">
              <a:avLst/>
            </a:prstGeom>
            <a:noFill/>
          </p:spPr>
          <p:txBody>
            <a:bodyPr wrap="square" rtlCol="0">
              <a:spAutoFit/>
            </a:bodyPr>
            <a:lstStyle/>
            <a:p>
              <a:r>
                <a:rPr lang="en-CA" sz="1100" dirty="0"/>
                <a:t>Proxy temperatures</a:t>
              </a:r>
              <a:endParaRPr lang="en-CA" dirty="0"/>
            </a:p>
          </p:txBody>
        </p:sp>
        <p:sp>
          <p:nvSpPr>
            <p:cNvPr id="25" name="TextBox 24"/>
            <p:cNvSpPr txBox="1"/>
            <p:nvPr/>
          </p:nvSpPr>
          <p:spPr>
            <a:xfrm>
              <a:off x="467544" y="764704"/>
              <a:ext cx="1584176" cy="261610"/>
            </a:xfrm>
            <a:prstGeom prst="rect">
              <a:avLst/>
            </a:prstGeom>
            <a:noFill/>
          </p:spPr>
          <p:txBody>
            <a:bodyPr wrap="square" rtlCol="0">
              <a:spAutoFit/>
            </a:bodyPr>
            <a:lstStyle/>
            <a:p>
              <a:r>
                <a:rPr lang="en-CA" sz="1100" dirty="0"/>
                <a:t>Observed temperatures</a:t>
              </a:r>
              <a:endParaRPr lang="en-CA" dirty="0"/>
            </a:p>
          </p:txBody>
        </p:sp>
      </p:grpSp>
      <p:grpSp>
        <p:nvGrpSpPr>
          <p:cNvPr id="15" name="Group 14"/>
          <p:cNvGrpSpPr/>
          <p:nvPr/>
        </p:nvGrpSpPr>
        <p:grpSpPr>
          <a:xfrm>
            <a:off x="6624800" y="955848"/>
            <a:ext cx="681372" cy="4477315"/>
            <a:chOff x="6627312" y="968040"/>
            <a:chExt cx="681372" cy="4477315"/>
          </a:xfrm>
        </p:grpSpPr>
        <p:grpSp>
          <p:nvGrpSpPr>
            <p:cNvPr id="18" name="Group 17"/>
            <p:cNvGrpSpPr/>
            <p:nvPr/>
          </p:nvGrpSpPr>
          <p:grpSpPr>
            <a:xfrm>
              <a:off x="6627312" y="1174717"/>
              <a:ext cx="681372" cy="4270638"/>
              <a:chOff x="7239000" y="757238"/>
              <a:chExt cx="681372" cy="4635030"/>
            </a:xfrm>
          </p:grpSpPr>
          <p:sp>
            <p:nvSpPr>
              <p:cNvPr id="6" name="Freeform 5"/>
              <p:cNvSpPr/>
              <p:nvPr/>
            </p:nvSpPr>
            <p:spPr>
              <a:xfrm>
                <a:off x="7239000" y="757238"/>
                <a:ext cx="106660" cy="747712"/>
              </a:xfrm>
              <a:custGeom>
                <a:avLst/>
                <a:gdLst>
                  <a:gd name="connsiteX0" fmla="*/ 0 w 247650"/>
                  <a:gd name="connsiteY0" fmla="*/ 652462 h 747712"/>
                  <a:gd name="connsiteX1" fmla="*/ 71438 w 247650"/>
                  <a:gd name="connsiteY1" fmla="*/ 747712 h 747712"/>
                  <a:gd name="connsiteX2" fmla="*/ 100013 w 247650"/>
                  <a:gd name="connsiteY2" fmla="*/ 476250 h 747712"/>
                  <a:gd name="connsiteX3" fmla="*/ 119063 w 247650"/>
                  <a:gd name="connsiteY3" fmla="*/ 333375 h 747712"/>
                  <a:gd name="connsiteX4" fmla="*/ 138113 w 247650"/>
                  <a:gd name="connsiteY4" fmla="*/ 419100 h 747712"/>
                  <a:gd name="connsiteX5" fmla="*/ 138113 w 247650"/>
                  <a:gd name="connsiteY5" fmla="*/ 223837 h 747712"/>
                  <a:gd name="connsiteX6" fmla="*/ 157163 w 247650"/>
                  <a:gd name="connsiteY6" fmla="*/ 285750 h 747712"/>
                  <a:gd name="connsiteX7" fmla="*/ 180975 w 247650"/>
                  <a:gd name="connsiteY7" fmla="*/ 138112 h 747712"/>
                  <a:gd name="connsiteX8" fmla="*/ 195263 w 247650"/>
                  <a:gd name="connsiteY8" fmla="*/ 185737 h 747712"/>
                  <a:gd name="connsiteX9" fmla="*/ 195263 w 247650"/>
                  <a:gd name="connsiteY9" fmla="*/ 57150 h 747712"/>
                  <a:gd name="connsiteX10" fmla="*/ 223838 w 247650"/>
                  <a:gd name="connsiteY10" fmla="*/ 295275 h 747712"/>
                  <a:gd name="connsiteX11" fmla="*/ 247650 w 247650"/>
                  <a:gd name="connsiteY11" fmla="*/ 0 h 74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7650" h="747712">
                    <a:moveTo>
                      <a:pt x="0" y="652462"/>
                    </a:moveTo>
                    <a:lnTo>
                      <a:pt x="71438" y="747712"/>
                    </a:lnTo>
                    <a:lnTo>
                      <a:pt x="100013" y="476250"/>
                    </a:lnTo>
                    <a:lnTo>
                      <a:pt x="119063" y="333375"/>
                    </a:lnTo>
                    <a:lnTo>
                      <a:pt x="138113" y="419100"/>
                    </a:lnTo>
                    <a:lnTo>
                      <a:pt x="138113" y="223837"/>
                    </a:lnTo>
                    <a:lnTo>
                      <a:pt x="157163" y="285750"/>
                    </a:lnTo>
                    <a:lnTo>
                      <a:pt x="180975" y="138112"/>
                    </a:lnTo>
                    <a:lnTo>
                      <a:pt x="195263" y="185737"/>
                    </a:lnTo>
                    <a:lnTo>
                      <a:pt x="195263" y="57150"/>
                    </a:lnTo>
                    <a:lnTo>
                      <a:pt x="223838" y="295275"/>
                    </a:lnTo>
                    <a:lnTo>
                      <a:pt x="247650" y="0"/>
                    </a:lnTo>
                  </a:path>
                </a:pathLst>
              </a:cu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16" name="Group 15"/>
              <p:cNvGrpSpPr/>
              <p:nvPr/>
            </p:nvGrpSpPr>
            <p:grpSpPr>
              <a:xfrm>
                <a:off x="7308304" y="5343512"/>
                <a:ext cx="612068" cy="48756"/>
                <a:chOff x="7308304" y="5343512"/>
                <a:chExt cx="612068" cy="48756"/>
              </a:xfrm>
            </p:grpSpPr>
            <p:cxnSp>
              <p:nvCxnSpPr>
                <p:cNvPr id="12" name="Straight Connector 11"/>
                <p:cNvCxnSpPr/>
                <p:nvPr/>
              </p:nvCxnSpPr>
              <p:spPr>
                <a:xfrm>
                  <a:off x="7308304" y="5392268"/>
                  <a:ext cx="6120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7524328" y="5343512"/>
                  <a:ext cx="0" cy="46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7812360" y="5345468"/>
                  <a:ext cx="0" cy="46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27" name="Freeform 26"/>
            <p:cNvSpPr/>
            <p:nvPr/>
          </p:nvSpPr>
          <p:spPr>
            <a:xfrm>
              <a:off x="6736044" y="968040"/>
              <a:ext cx="106660" cy="444736"/>
            </a:xfrm>
            <a:custGeom>
              <a:avLst/>
              <a:gdLst>
                <a:gd name="connsiteX0" fmla="*/ 0 w 247650"/>
                <a:gd name="connsiteY0" fmla="*/ 652462 h 747712"/>
                <a:gd name="connsiteX1" fmla="*/ 71438 w 247650"/>
                <a:gd name="connsiteY1" fmla="*/ 747712 h 747712"/>
                <a:gd name="connsiteX2" fmla="*/ 100013 w 247650"/>
                <a:gd name="connsiteY2" fmla="*/ 476250 h 747712"/>
                <a:gd name="connsiteX3" fmla="*/ 119063 w 247650"/>
                <a:gd name="connsiteY3" fmla="*/ 333375 h 747712"/>
                <a:gd name="connsiteX4" fmla="*/ 138113 w 247650"/>
                <a:gd name="connsiteY4" fmla="*/ 419100 h 747712"/>
                <a:gd name="connsiteX5" fmla="*/ 138113 w 247650"/>
                <a:gd name="connsiteY5" fmla="*/ 223837 h 747712"/>
                <a:gd name="connsiteX6" fmla="*/ 157163 w 247650"/>
                <a:gd name="connsiteY6" fmla="*/ 285750 h 747712"/>
                <a:gd name="connsiteX7" fmla="*/ 180975 w 247650"/>
                <a:gd name="connsiteY7" fmla="*/ 138112 h 747712"/>
                <a:gd name="connsiteX8" fmla="*/ 195263 w 247650"/>
                <a:gd name="connsiteY8" fmla="*/ 185737 h 747712"/>
                <a:gd name="connsiteX9" fmla="*/ 195263 w 247650"/>
                <a:gd name="connsiteY9" fmla="*/ 57150 h 747712"/>
                <a:gd name="connsiteX10" fmla="*/ 223838 w 247650"/>
                <a:gd name="connsiteY10" fmla="*/ 295275 h 747712"/>
                <a:gd name="connsiteX11" fmla="*/ 247650 w 247650"/>
                <a:gd name="connsiteY11" fmla="*/ 0 h 74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7650" h="747712">
                  <a:moveTo>
                    <a:pt x="0" y="652462"/>
                  </a:moveTo>
                  <a:lnTo>
                    <a:pt x="71438" y="747712"/>
                  </a:lnTo>
                  <a:lnTo>
                    <a:pt x="100013" y="476250"/>
                  </a:lnTo>
                  <a:lnTo>
                    <a:pt x="119063" y="333375"/>
                  </a:lnTo>
                  <a:lnTo>
                    <a:pt x="138113" y="419100"/>
                  </a:lnTo>
                  <a:lnTo>
                    <a:pt x="138113" y="223837"/>
                  </a:lnTo>
                  <a:lnTo>
                    <a:pt x="157163" y="285750"/>
                  </a:lnTo>
                  <a:lnTo>
                    <a:pt x="180975" y="138112"/>
                  </a:lnTo>
                  <a:lnTo>
                    <a:pt x="195263" y="185737"/>
                  </a:lnTo>
                  <a:lnTo>
                    <a:pt x="195263" y="57150"/>
                  </a:lnTo>
                  <a:lnTo>
                    <a:pt x="223838" y="295275"/>
                  </a:lnTo>
                  <a:lnTo>
                    <a:pt x="247650" y="0"/>
                  </a:lnTo>
                </a:path>
              </a:pathLst>
            </a:cu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32" name="Group 31"/>
          <p:cNvGrpSpPr/>
          <p:nvPr/>
        </p:nvGrpSpPr>
        <p:grpSpPr>
          <a:xfrm>
            <a:off x="7281954" y="404664"/>
            <a:ext cx="800272" cy="3262394"/>
            <a:chOff x="7028642" y="55510"/>
            <a:chExt cx="1952400" cy="3395831"/>
          </a:xfrm>
        </p:grpSpPr>
        <p:sp>
          <p:nvSpPr>
            <p:cNvPr id="33" name="TextBox 32"/>
            <p:cNvSpPr txBox="1"/>
            <p:nvPr/>
          </p:nvSpPr>
          <p:spPr>
            <a:xfrm rot="16200000">
              <a:off x="7288637" y="1448941"/>
              <a:ext cx="1672919" cy="307778"/>
            </a:xfrm>
            <a:prstGeom prst="rect">
              <a:avLst/>
            </a:prstGeom>
            <a:noFill/>
          </p:spPr>
          <p:txBody>
            <a:bodyPr wrap="square" rtlCol="0">
              <a:spAutoFit/>
            </a:bodyPr>
            <a:lstStyle/>
            <a:p>
              <a:r>
                <a:rPr lang="en-CA" sz="1400" dirty="0"/>
                <a:t>Migration distance</a:t>
              </a:r>
              <a:endParaRPr lang="en-CA" dirty="0"/>
            </a:p>
          </p:txBody>
        </p:sp>
        <p:cxnSp>
          <p:nvCxnSpPr>
            <p:cNvPr id="34" name="Straight Connector 33"/>
            <p:cNvCxnSpPr/>
            <p:nvPr/>
          </p:nvCxnSpPr>
          <p:spPr>
            <a:xfrm>
              <a:off x="7028642" y="3451341"/>
              <a:ext cx="180000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7181042" y="55510"/>
              <a:ext cx="180000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8726692" y="134210"/>
              <a:ext cx="0" cy="3204000"/>
            </a:xfrm>
            <a:prstGeom prst="straightConnector1">
              <a:avLst/>
            </a:prstGeom>
            <a:ln w="2222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5940152" y="354690"/>
            <a:ext cx="1296144" cy="675547"/>
            <a:chOff x="5940152" y="354690"/>
            <a:chExt cx="1296144" cy="675547"/>
          </a:xfrm>
        </p:grpSpPr>
        <p:cxnSp>
          <p:nvCxnSpPr>
            <p:cNvPr id="37" name="Straight Connector 36"/>
            <p:cNvCxnSpPr/>
            <p:nvPr/>
          </p:nvCxnSpPr>
          <p:spPr>
            <a:xfrm>
              <a:off x="5940152" y="404664"/>
              <a:ext cx="1151997"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7236296" y="409775"/>
              <a:ext cx="0" cy="568858"/>
            </a:xfrm>
            <a:prstGeom prst="straightConnector1">
              <a:avLst/>
            </a:prstGeom>
            <a:ln w="2222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rot="16200000">
              <a:off x="6617120" y="430854"/>
              <a:ext cx="675547" cy="523220"/>
            </a:xfrm>
            <a:prstGeom prst="rect">
              <a:avLst/>
            </a:prstGeom>
            <a:noFill/>
          </p:spPr>
          <p:txBody>
            <a:bodyPr wrap="square" rtlCol="0">
              <a:spAutoFit/>
            </a:bodyPr>
            <a:lstStyle/>
            <a:p>
              <a:pPr algn="ctr"/>
              <a:r>
                <a:rPr lang="en-CA" sz="1400" dirty="0"/>
                <a:t>Future</a:t>
              </a:r>
            </a:p>
            <a:p>
              <a:pPr algn="ctr"/>
              <a:r>
                <a:rPr lang="en-CA" sz="1400" dirty="0"/>
                <a:t>lag</a:t>
              </a:r>
              <a:endParaRPr lang="en-CA" dirty="0"/>
            </a:p>
          </p:txBody>
        </p:sp>
      </p:grpSp>
    </p:spTree>
    <p:extLst>
      <p:ext uri="{BB962C8B-B14F-4D97-AF65-F5344CB8AC3E}">
        <p14:creationId xmlns:p14="http://schemas.microsoft.com/office/powerpoint/2010/main" val="4109875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E364144-2828-4579-81D5-50043D015794}" type="slidenum">
              <a:rPr lang="en-CA" smtClean="0"/>
              <a:pPr/>
              <a:t>12</a:t>
            </a:fld>
            <a:endParaRPr lang="en-CA" dirty="0"/>
          </a:p>
        </p:txBody>
      </p:sp>
      <p:pic>
        <p:nvPicPr>
          <p:cNvPr id="194562" name="Picture 2" descr="H:\PROJECTS\OTHER\AM and uncertainty\Figs\DOG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000" y="187200"/>
            <a:ext cx="8447723" cy="5780723"/>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p:cNvGrpSpPr/>
          <p:nvPr/>
        </p:nvGrpSpPr>
        <p:grpSpPr>
          <a:xfrm>
            <a:off x="4537813" y="980728"/>
            <a:ext cx="231787" cy="4176000"/>
            <a:chOff x="4608149" y="980728"/>
            <a:chExt cx="231787" cy="4176000"/>
          </a:xfrm>
        </p:grpSpPr>
        <p:cxnSp>
          <p:nvCxnSpPr>
            <p:cNvPr id="11" name="Straight Connector 10"/>
            <p:cNvCxnSpPr/>
            <p:nvPr/>
          </p:nvCxnSpPr>
          <p:spPr>
            <a:xfrm flipV="1">
              <a:off x="4839936" y="980728"/>
              <a:ext cx="0" cy="4176000"/>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rot="16200000">
              <a:off x="4476910" y="1220623"/>
              <a:ext cx="477924" cy="215446"/>
            </a:xfrm>
            <a:prstGeom prst="rect">
              <a:avLst/>
            </a:prstGeom>
            <a:noFill/>
          </p:spPr>
          <p:txBody>
            <a:bodyPr wrap="square" lIns="0" tIns="0" rIns="0" bIns="0" rtlCol="0">
              <a:spAutoFit/>
            </a:bodyPr>
            <a:lstStyle/>
            <a:p>
              <a:r>
                <a:rPr lang="en-CA" sz="1400" b="1" dirty="0">
                  <a:solidFill>
                    <a:srgbClr val="FF0000"/>
                  </a:solidFill>
                </a:rPr>
                <a:t>DOGC</a:t>
              </a:r>
              <a:endParaRPr lang="en-CA" b="1" dirty="0">
                <a:solidFill>
                  <a:srgbClr val="FF0000"/>
                </a:solidFill>
              </a:endParaRPr>
            </a:p>
          </p:txBody>
        </p:sp>
      </p:grpSp>
      <p:grpSp>
        <p:nvGrpSpPr>
          <p:cNvPr id="3" name="Group 2">
            <a:extLst>
              <a:ext uri="{FF2B5EF4-FFF2-40B4-BE49-F238E27FC236}">
                <a16:creationId xmlns:a16="http://schemas.microsoft.com/office/drawing/2014/main" id="{9BD14082-1077-0CEA-2EB0-99A33B61A215}"/>
              </a:ext>
            </a:extLst>
          </p:cNvPr>
          <p:cNvGrpSpPr/>
          <p:nvPr/>
        </p:nvGrpSpPr>
        <p:grpSpPr>
          <a:xfrm>
            <a:off x="939784" y="1795408"/>
            <a:ext cx="5184576" cy="245344"/>
            <a:chOff x="939784" y="1795408"/>
            <a:chExt cx="5184576" cy="245344"/>
          </a:xfrm>
        </p:grpSpPr>
        <p:cxnSp>
          <p:nvCxnSpPr>
            <p:cNvPr id="4" name="Straight Connector 3"/>
            <p:cNvCxnSpPr/>
            <p:nvPr/>
          </p:nvCxnSpPr>
          <p:spPr>
            <a:xfrm flipH="1">
              <a:off x="939784" y="2040752"/>
              <a:ext cx="518457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338029" y="1795408"/>
              <a:ext cx="497667" cy="215444"/>
            </a:xfrm>
            <a:prstGeom prst="rect">
              <a:avLst/>
            </a:prstGeom>
            <a:noFill/>
          </p:spPr>
          <p:txBody>
            <a:bodyPr wrap="square" lIns="0" tIns="0" rIns="0" bIns="0" rtlCol="0">
              <a:spAutoFit/>
            </a:bodyPr>
            <a:lstStyle/>
            <a:p>
              <a:r>
                <a:rPr lang="en-CA" sz="1400" b="1" dirty="0"/>
                <a:t>HT</a:t>
              </a:r>
              <a:r>
                <a:rPr lang="en-CA" sz="1400" b="1" i="1" baseline="-25000" dirty="0"/>
                <a:t>opt</a:t>
              </a:r>
            </a:p>
          </p:txBody>
        </p:sp>
      </p:grpSp>
      <p:grpSp>
        <p:nvGrpSpPr>
          <p:cNvPr id="6" name="Group 5">
            <a:extLst>
              <a:ext uri="{FF2B5EF4-FFF2-40B4-BE49-F238E27FC236}">
                <a16:creationId xmlns:a16="http://schemas.microsoft.com/office/drawing/2014/main" id="{739E7E97-E996-110B-0DA1-E8A9EBBEA70D}"/>
              </a:ext>
            </a:extLst>
          </p:cNvPr>
          <p:cNvGrpSpPr/>
          <p:nvPr/>
        </p:nvGrpSpPr>
        <p:grpSpPr>
          <a:xfrm>
            <a:off x="939784" y="2133436"/>
            <a:ext cx="5184576" cy="237212"/>
            <a:chOff x="939784" y="2133436"/>
            <a:chExt cx="5184576" cy="237212"/>
          </a:xfrm>
        </p:grpSpPr>
        <p:cxnSp>
          <p:nvCxnSpPr>
            <p:cNvPr id="7" name="Straight Connector 6"/>
            <p:cNvCxnSpPr/>
            <p:nvPr/>
          </p:nvCxnSpPr>
          <p:spPr>
            <a:xfrm flipH="1">
              <a:off x="939784" y="2370648"/>
              <a:ext cx="518457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331640" y="2133436"/>
              <a:ext cx="497667" cy="215444"/>
            </a:xfrm>
            <a:prstGeom prst="rect">
              <a:avLst/>
            </a:prstGeom>
            <a:noFill/>
          </p:spPr>
          <p:txBody>
            <a:bodyPr wrap="square" lIns="0" tIns="0" rIns="0" bIns="0" rtlCol="0">
              <a:spAutoFit/>
            </a:bodyPr>
            <a:lstStyle/>
            <a:p>
              <a:r>
                <a:rPr lang="en-CA" sz="1400" b="1" dirty="0"/>
                <a:t>HT</a:t>
              </a:r>
              <a:r>
                <a:rPr lang="en-CA" sz="1400" b="1" i="1" baseline="-25000" dirty="0"/>
                <a:t>90</a:t>
              </a:r>
            </a:p>
          </p:txBody>
        </p:sp>
      </p:grpSp>
      <p:grpSp>
        <p:nvGrpSpPr>
          <p:cNvPr id="9" name="Group 8"/>
          <p:cNvGrpSpPr/>
          <p:nvPr/>
        </p:nvGrpSpPr>
        <p:grpSpPr>
          <a:xfrm>
            <a:off x="3779912" y="2370648"/>
            <a:ext cx="1872208" cy="2794920"/>
            <a:chOff x="3779912" y="2370648"/>
            <a:chExt cx="1872208" cy="2794920"/>
          </a:xfrm>
        </p:grpSpPr>
        <p:cxnSp>
          <p:nvCxnSpPr>
            <p:cNvPr id="8" name="Straight Connector 7"/>
            <p:cNvCxnSpPr/>
            <p:nvPr/>
          </p:nvCxnSpPr>
          <p:spPr>
            <a:xfrm>
              <a:off x="3779912" y="2370648"/>
              <a:ext cx="0" cy="278654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652120" y="2379024"/>
              <a:ext cx="0" cy="278654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4799744" y="4365104"/>
              <a:ext cx="828000" cy="0"/>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3788288" y="4365104"/>
              <a:ext cx="936000" cy="0"/>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067944" y="4075400"/>
              <a:ext cx="497667" cy="215444"/>
            </a:xfrm>
            <a:prstGeom prst="rect">
              <a:avLst/>
            </a:prstGeom>
            <a:noFill/>
          </p:spPr>
          <p:txBody>
            <a:bodyPr wrap="square" lIns="0" tIns="0" rIns="0" bIns="0" rtlCol="0">
              <a:spAutoFit/>
            </a:bodyPr>
            <a:lstStyle/>
            <a:p>
              <a:r>
                <a:rPr lang="en-CA" sz="1400" b="1" dirty="0">
                  <a:solidFill>
                    <a:srgbClr val="FF0000"/>
                  </a:solidFill>
                </a:rPr>
                <a:t>SSTD</a:t>
              </a:r>
              <a:endParaRPr lang="en-CA" sz="1400" b="1" i="1" baseline="-25000" dirty="0">
                <a:solidFill>
                  <a:srgbClr val="FF0000"/>
                </a:solidFill>
              </a:endParaRPr>
            </a:p>
          </p:txBody>
        </p:sp>
        <p:sp>
          <p:nvSpPr>
            <p:cNvPr id="19" name="TextBox 18"/>
            <p:cNvSpPr txBox="1"/>
            <p:nvPr/>
          </p:nvSpPr>
          <p:spPr>
            <a:xfrm>
              <a:off x="4938429" y="4077072"/>
              <a:ext cx="497667" cy="215444"/>
            </a:xfrm>
            <a:prstGeom prst="rect">
              <a:avLst/>
            </a:prstGeom>
            <a:noFill/>
          </p:spPr>
          <p:txBody>
            <a:bodyPr wrap="square" lIns="0" tIns="0" rIns="0" bIns="0" rtlCol="0">
              <a:spAutoFit/>
            </a:bodyPr>
            <a:lstStyle/>
            <a:p>
              <a:r>
                <a:rPr lang="en-CA" sz="1400" b="1" dirty="0">
                  <a:solidFill>
                    <a:srgbClr val="FF0000"/>
                  </a:solidFill>
                </a:rPr>
                <a:t>SSTD</a:t>
              </a:r>
              <a:endParaRPr lang="en-CA" sz="1400" b="1" i="1" baseline="-25000" dirty="0">
                <a:solidFill>
                  <a:srgbClr val="FF0000"/>
                </a:solidFill>
              </a:endParaRPr>
            </a:p>
          </p:txBody>
        </p:sp>
      </p:grpSp>
      <p:sp>
        <p:nvSpPr>
          <p:cNvPr id="14" name="TextBox 13">
            <a:extLst>
              <a:ext uri="{FF2B5EF4-FFF2-40B4-BE49-F238E27FC236}">
                <a16:creationId xmlns:a16="http://schemas.microsoft.com/office/drawing/2014/main" id="{B816A0A5-B090-A1E9-FBD0-7EB2966636A2}"/>
              </a:ext>
            </a:extLst>
          </p:cNvPr>
          <p:cNvSpPr txBox="1"/>
          <p:nvPr/>
        </p:nvSpPr>
        <p:spPr>
          <a:xfrm>
            <a:off x="2915816" y="116632"/>
            <a:ext cx="3349351" cy="369332"/>
          </a:xfrm>
          <a:prstGeom prst="rect">
            <a:avLst/>
          </a:prstGeom>
          <a:noFill/>
        </p:spPr>
        <p:txBody>
          <a:bodyPr wrap="square" rtlCol="0">
            <a:spAutoFit/>
          </a:bodyPr>
          <a:lstStyle/>
          <a:p>
            <a:pPr algn="ctr"/>
            <a:r>
              <a:rPr lang="en-CA" dirty="0"/>
              <a:t>Safe Seed Transfer Distance </a:t>
            </a:r>
          </a:p>
        </p:txBody>
      </p:sp>
    </p:spTree>
    <p:extLst>
      <p:ext uri="{BB962C8B-B14F-4D97-AF65-F5344CB8AC3E}">
        <p14:creationId xmlns:p14="http://schemas.microsoft.com/office/powerpoint/2010/main" val="404838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64B0669-CCD4-44FF-A914-CA843CC74E14}"/>
              </a:ext>
            </a:extLst>
          </p:cNvPr>
          <p:cNvCxnSpPr>
            <a:cxnSpLocks/>
          </p:cNvCxnSpPr>
          <p:nvPr/>
        </p:nvCxnSpPr>
        <p:spPr>
          <a:xfrm>
            <a:off x="3029054" y="4590280"/>
            <a:ext cx="960176" cy="0"/>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7" name="TextBox 8">
            <a:extLst>
              <a:ext uri="{FF2B5EF4-FFF2-40B4-BE49-F238E27FC236}">
                <a16:creationId xmlns:a16="http://schemas.microsoft.com/office/drawing/2014/main" id="{2CB1DB0C-89DA-47EC-9BC3-C7574D2AEE50}"/>
              </a:ext>
            </a:extLst>
          </p:cNvPr>
          <p:cNvSpPr txBox="1"/>
          <p:nvPr/>
        </p:nvSpPr>
        <p:spPr>
          <a:xfrm>
            <a:off x="132957" y="4564144"/>
            <a:ext cx="1014005" cy="494756"/>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CA" sz="1050" dirty="0"/>
              <a:t>Climate means of seed </a:t>
            </a:r>
            <a:r>
              <a:rPr lang="en-CA" sz="1050" dirty="0" err="1"/>
              <a:t>BECvars</a:t>
            </a:r>
            <a:endParaRPr lang="en-CA" sz="1050" dirty="0"/>
          </a:p>
        </p:txBody>
      </p:sp>
      <p:cxnSp>
        <p:nvCxnSpPr>
          <p:cNvPr id="7" name="Connector: Elbow 6">
            <a:extLst>
              <a:ext uri="{FF2B5EF4-FFF2-40B4-BE49-F238E27FC236}">
                <a16:creationId xmlns:a16="http://schemas.microsoft.com/office/drawing/2014/main" id="{FD37E792-3B43-47B9-BD65-A6D2BE5AEBF6}"/>
              </a:ext>
            </a:extLst>
          </p:cNvPr>
          <p:cNvCxnSpPr>
            <a:cxnSpLocks/>
            <a:stCxn id="24" idx="3"/>
          </p:cNvCxnSpPr>
          <p:nvPr/>
        </p:nvCxnSpPr>
        <p:spPr>
          <a:xfrm>
            <a:off x="1388731" y="3679504"/>
            <a:ext cx="1618341" cy="865082"/>
          </a:xfrm>
          <a:prstGeom prst="bentConnector3">
            <a:avLst>
              <a:gd name="adj1" fmla="val 99711"/>
            </a:avLst>
          </a:prstGeom>
          <a:ln w="1905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8" name="Connector: Elbow 17">
            <a:extLst>
              <a:ext uri="{FF2B5EF4-FFF2-40B4-BE49-F238E27FC236}">
                <a16:creationId xmlns:a16="http://schemas.microsoft.com/office/drawing/2014/main" id="{2ECA6881-7F7C-4B26-BCE8-DA4EF2D04650}"/>
              </a:ext>
            </a:extLst>
          </p:cNvPr>
          <p:cNvCxnSpPr>
            <a:cxnSpLocks/>
          </p:cNvCxnSpPr>
          <p:nvPr/>
        </p:nvCxnSpPr>
        <p:spPr>
          <a:xfrm flipV="1">
            <a:off x="1147110" y="4619720"/>
            <a:ext cx="1863000" cy="243000"/>
          </a:xfrm>
          <a:prstGeom prst="bentConnector3">
            <a:avLst>
              <a:gd name="adj1" fmla="val 100006"/>
            </a:avLst>
          </a:prstGeom>
          <a:ln w="1905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24" name="TextBox 8">
            <a:extLst>
              <a:ext uri="{FF2B5EF4-FFF2-40B4-BE49-F238E27FC236}">
                <a16:creationId xmlns:a16="http://schemas.microsoft.com/office/drawing/2014/main" id="{58BCE699-BE14-4CEE-9C8E-F60107897C2B}"/>
              </a:ext>
            </a:extLst>
          </p:cNvPr>
          <p:cNvSpPr txBox="1"/>
          <p:nvPr/>
        </p:nvSpPr>
        <p:spPr>
          <a:xfrm>
            <a:off x="123615" y="3264549"/>
            <a:ext cx="1265116" cy="829910"/>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CA" sz="1050" dirty="0"/>
              <a:t>Climate means of plantation </a:t>
            </a:r>
            <a:r>
              <a:rPr lang="en-CA" sz="1050" dirty="0" err="1"/>
              <a:t>BECvars</a:t>
            </a:r>
            <a:endParaRPr lang="en-CA" sz="1050" dirty="0"/>
          </a:p>
        </p:txBody>
      </p:sp>
      <p:grpSp>
        <p:nvGrpSpPr>
          <p:cNvPr id="20" name="Group 19">
            <a:extLst>
              <a:ext uri="{FF2B5EF4-FFF2-40B4-BE49-F238E27FC236}">
                <a16:creationId xmlns:a16="http://schemas.microsoft.com/office/drawing/2014/main" id="{1512C92F-2E85-46A6-9294-5C63CCFB3242}"/>
              </a:ext>
            </a:extLst>
          </p:cNvPr>
          <p:cNvGrpSpPr>
            <a:grpSpLocks/>
          </p:cNvGrpSpPr>
          <p:nvPr/>
        </p:nvGrpSpPr>
        <p:grpSpPr>
          <a:xfrm>
            <a:off x="4087800" y="3916350"/>
            <a:ext cx="2111400" cy="1989900"/>
            <a:chOff x="4235993" y="4065581"/>
            <a:chExt cx="2903982" cy="2675028"/>
          </a:xfrm>
        </p:grpSpPr>
        <p:pic>
          <p:nvPicPr>
            <p:cNvPr id="21" name="Picture 20">
              <a:extLst>
                <a:ext uri="{FF2B5EF4-FFF2-40B4-BE49-F238E27FC236}">
                  <a16:creationId xmlns:a16="http://schemas.microsoft.com/office/drawing/2014/main" id="{42132245-BAC4-4682-A66F-1D25D7BAE0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5993" y="4065581"/>
              <a:ext cx="2903982" cy="2441600"/>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7">
              <a:extLst>
                <a:ext uri="{FF2B5EF4-FFF2-40B4-BE49-F238E27FC236}">
                  <a16:creationId xmlns:a16="http://schemas.microsoft.com/office/drawing/2014/main" id="{6E0EDEE8-AC37-4D85-8FD1-D5A7D2B04B1E}"/>
                </a:ext>
              </a:extLst>
            </p:cNvPr>
            <p:cNvSpPr txBox="1"/>
            <p:nvPr/>
          </p:nvSpPr>
          <p:spPr>
            <a:xfrm>
              <a:off x="5180976" y="6478999"/>
              <a:ext cx="1502228" cy="26161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lIns="13500" rIns="13500" rtlCol="0" anchor="ctr">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CA" sz="825" dirty="0"/>
                <a:t>Climate distance matrix</a:t>
              </a:r>
            </a:p>
          </p:txBody>
        </p:sp>
      </p:grpSp>
      <p:grpSp>
        <p:nvGrpSpPr>
          <p:cNvPr id="2" name="Group 1">
            <a:extLst>
              <a:ext uri="{FF2B5EF4-FFF2-40B4-BE49-F238E27FC236}">
                <a16:creationId xmlns:a16="http://schemas.microsoft.com/office/drawing/2014/main" id="{A1E39A57-97E4-BBFD-FDC0-9CB788B32EF6}"/>
              </a:ext>
            </a:extLst>
          </p:cNvPr>
          <p:cNvGrpSpPr/>
          <p:nvPr/>
        </p:nvGrpSpPr>
        <p:grpSpPr>
          <a:xfrm>
            <a:off x="539551" y="116632"/>
            <a:ext cx="8136905" cy="726301"/>
            <a:chOff x="539551" y="116632"/>
            <a:chExt cx="8136905" cy="726301"/>
          </a:xfrm>
        </p:grpSpPr>
        <p:grpSp>
          <p:nvGrpSpPr>
            <p:cNvPr id="4" name="Group 3">
              <a:extLst>
                <a:ext uri="{FF2B5EF4-FFF2-40B4-BE49-F238E27FC236}">
                  <a16:creationId xmlns:a16="http://schemas.microsoft.com/office/drawing/2014/main" id="{2BD2AA4B-4CB5-24BE-B273-4CB8ACE2E1BF}"/>
                </a:ext>
              </a:extLst>
            </p:cNvPr>
            <p:cNvGrpSpPr/>
            <p:nvPr/>
          </p:nvGrpSpPr>
          <p:grpSpPr>
            <a:xfrm>
              <a:off x="580897" y="116632"/>
              <a:ext cx="7951543" cy="720080"/>
              <a:chOff x="899592" y="116632"/>
              <a:chExt cx="7488832" cy="720080"/>
            </a:xfrm>
          </p:grpSpPr>
          <p:sp>
            <p:nvSpPr>
              <p:cNvPr id="9" name="TextBox 8">
                <a:extLst>
                  <a:ext uri="{FF2B5EF4-FFF2-40B4-BE49-F238E27FC236}">
                    <a16:creationId xmlns:a16="http://schemas.microsoft.com/office/drawing/2014/main" id="{54E16354-DC8E-D2DE-2542-A9227116BBDF}"/>
                  </a:ext>
                </a:extLst>
              </p:cNvPr>
              <p:cNvSpPr txBox="1"/>
              <p:nvPr/>
            </p:nvSpPr>
            <p:spPr>
              <a:xfrm>
                <a:off x="928471" y="116632"/>
                <a:ext cx="4320480" cy="369332"/>
              </a:xfrm>
              <a:prstGeom prst="rect">
                <a:avLst/>
              </a:prstGeom>
              <a:noFill/>
            </p:spPr>
            <p:txBody>
              <a:bodyPr wrap="square" lIns="45720" rIns="45720" rtlCol="0">
                <a:spAutoFit/>
              </a:bodyPr>
              <a:lstStyle/>
              <a:p>
                <a:pPr>
                  <a:spcBef>
                    <a:spcPts val="600"/>
                  </a:spcBef>
                </a:pPr>
                <a:r>
                  <a:rPr lang="en-CA" sz="1800" b="1" dirty="0"/>
                  <a:t>Climate Change Adaptation Research</a:t>
                </a:r>
                <a:endParaRPr lang="en-CA" dirty="0"/>
              </a:p>
            </p:txBody>
          </p:sp>
          <p:cxnSp>
            <p:nvCxnSpPr>
              <p:cNvPr id="10" name="Straight Connector 9">
                <a:extLst>
                  <a:ext uri="{FF2B5EF4-FFF2-40B4-BE49-F238E27FC236}">
                    <a16:creationId xmlns:a16="http://schemas.microsoft.com/office/drawing/2014/main" id="{5D94E0BA-4A01-5710-4BDA-9C92BB1C5C33}"/>
                  </a:ext>
                </a:extLst>
              </p:cNvPr>
              <p:cNvCxnSpPr/>
              <p:nvPr/>
            </p:nvCxnSpPr>
            <p:spPr>
              <a:xfrm>
                <a:off x="899592" y="836712"/>
                <a:ext cx="74888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 name="TextBox 7">
              <a:extLst>
                <a:ext uri="{FF2B5EF4-FFF2-40B4-BE49-F238E27FC236}">
                  <a16:creationId xmlns:a16="http://schemas.microsoft.com/office/drawing/2014/main" id="{EA6171AB-FFF2-0A69-864D-1B4839FA3C58}"/>
                </a:ext>
              </a:extLst>
            </p:cNvPr>
            <p:cNvSpPr txBox="1"/>
            <p:nvPr/>
          </p:nvSpPr>
          <p:spPr>
            <a:xfrm>
              <a:off x="539551" y="504379"/>
              <a:ext cx="8136905" cy="338554"/>
            </a:xfrm>
            <a:prstGeom prst="rect">
              <a:avLst/>
            </a:prstGeom>
            <a:noFill/>
          </p:spPr>
          <p:txBody>
            <a:bodyPr wrap="square" rtlCol="0">
              <a:spAutoFit/>
            </a:bodyPr>
            <a:lstStyle/>
            <a:p>
              <a:pPr defTabSz="1225550"/>
              <a:r>
                <a:rPr lang="en-US" sz="1600" dirty="0"/>
                <a:t>CBST	</a:t>
              </a:r>
              <a:r>
                <a:rPr lang="en-US" sz="1600" dirty="0">
                  <a:solidFill>
                    <a:schemeClr val="bg1">
                      <a:lumMod val="75000"/>
                    </a:schemeClr>
                  </a:solidFill>
                </a:rPr>
                <a:t>AMAT         	 Other CC Strategies  	     Multispectral             Health</a:t>
              </a:r>
              <a:endParaRPr lang="en-US" dirty="0">
                <a:solidFill>
                  <a:schemeClr val="bg1">
                    <a:lumMod val="75000"/>
                  </a:schemeClr>
                </a:solidFill>
              </a:endParaRPr>
            </a:p>
          </p:txBody>
        </p:sp>
      </p:grpSp>
      <p:sp>
        <p:nvSpPr>
          <p:cNvPr id="11" name="Slide Number Placeholder 10">
            <a:extLst>
              <a:ext uri="{FF2B5EF4-FFF2-40B4-BE49-F238E27FC236}">
                <a16:creationId xmlns:a16="http://schemas.microsoft.com/office/drawing/2014/main" id="{36730106-17A1-D67E-10AD-390C05BC431C}"/>
              </a:ext>
            </a:extLst>
          </p:cNvPr>
          <p:cNvSpPr>
            <a:spLocks noGrp="1"/>
          </p:cNvSpPr>
          <p:nvPr>
            <p:ph type="sldNum" sz="quarter" idx="12"/>
          </p:nvPr>
        </p:nvSpPr>
        <p:spPr/>
        <p:txBody>
          <a:bodyPr/>
          <a:lstStyle/>
          <a:p>
            <a:fld id="{2B61D13A-A84D-49D8-8512-3B4CEF115DD3}" type="slidenum">
              <a:rPr lang="en-CA" smtClean="0"/>
              <a:t>13</a:t>
            </a:fld>
            <a:endParaRPr lang="en-CA"/>
          </a:p>
        </p:txBody>
      </p:sp>
      <p:sp>
        <p:nvSpPr>
          <p:cNvPr id="3" name="TextBox 2">
            <a:extLst>
              <a:ext uri="{FF2B5EF4-FFF2-40B4-BE49-F238E27FC236}">
                <a16:creationId xmlns:a16="http://schemas.microsoft.com/office/drawing/2014/main" id="{E05D802F-2CBA-2D69-8270-DF50604A2FFD}"/>
              </a:ext>
            </a:extLst>
          </p:cNvPr>
          <p:cNvSpPr txBox="1"/>
          <p:nvPr/>
        </p:nvSpPr>
        <p:spPr>
          <a:xfrm>
            <a:off x="2051720" y="5517232"/>
            <a:ext cx="1937510" cy="1384995"/>
          </a:xfrm>
          <a:prstGeom prst="rect">
            <a:avLst/>
          </a:prstGeom>
          <a:noFill/>
        </p:spPr>
        <p:txBody>
          <a:bodyPr wrap="square" rtlCol="0">
            <a:spAutoFit/>
          </a:bodyPr>
          <a:lstStyle/>
          <a:p>
            <a:r>
              <a:rPr lang="en-CA" sz="1200" dirty="0"/>
              <a:t>A) Calculate Euclidean climate distance between each pair of ecosystems.  (If prov data lacking, could stop here and permit transfers only between pairs that are climatically close.)</a:t>
            </a:r>
          </a:p>
        </p:txBody>
      </p:sp>
      <p:sp>
        <p:nvSpPr>
          <p:cNvPr id="6" name="TextBox 5">
            <a:extLst>
              <a:ext uri="{FF2B5EF4-FFF2-40B4-BE49-F238E27FC236}">
                <a16:creationId xmlns:a16="http://schemas.microsoft.com/office/drawing/2014/main" id="{EE3B7AA6-3E72-3F01-A8B3-B6DCA048165A}"/>
              </a:ext>
            </a:extLst>
          </p:cNvPr>
          <p:cNvSpPr txBox="1"/>
          <p:nvPr/>
        </p:nvSpPr>
        <p:spPr>
          <a:xfrm>
            <a:off x="3540720" y="899428"/>
            <a:ext cx="2111400" cy="369332"/>
          </a:xfrm>
          <a:prstGeom prst="rect">
            <a:avLst/>
          </a:prstGeom>
          <a:noFill/>
        </p:spPr>
        <p:txBody>
          <a:bodyPr wrap="square" rtlCol="0">
            <a:spAutoFit/>
          </a:bodyPr>
          <a:lstStyle/>
          <a:p>
            <a:pPr algn="ctr"/>
            <a:r>
              <a:rPr lang="en-CA" dirty="0"/>
              <a:t>Building CBST</a:t>
            </a:r>
          </a:p>
        </p:txBody>
      </p:sp>
    </p:spTree>
    <p:extLst>
      <p:ext uri="{BB962C8B-B14F-4D97-AF65-F5344CB8AC3E}">
        <p14:creationId xmlns:p14="http://schemas.microsoft.com/office/powerpoint/2010/main" val="3087257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64B0669-CCD4-44FF-A914-CA843CC74E14}"/>
              </a:ext>
            </a:extLst>
          </p:cNvPr>
          <p:cNvCxnSpPr>
            <a:cxnSpLocks/>
          </p:cNvCxnSpPr>
          <p:nvPr/>
        </p:nvCxnSpPr>
        <p:spPr>
          <a:xfrm>
            <a:off x="3029054" y="4590280"/>
            <a:ext cx="960176" cy="0"/>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39ADAA4-1748-43B3-8F39-ABD92A11CA66}"/>
              </a:ext>
            </a:extLst>
          </p:cNvPr>
          <p:cNvCxnSpPr>
            <a:cxnSpLocks/>
          </p:cNvCxnSpPr>
          <p:nvPr/>
        </p:nvCxnSpPr>
        <p:spPr>
          <a:xfrm flipV="1">
            <a:off x="6237446" y="4817905"/>
            <a:ext cx="567000" cy="2319"/>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B924F33E-4AAB-4924-BB7B-565F4B03DEE7}"/>
              </a:ext>
            </a:extLst>
          </p:cNvPr>
          <p:cNvCxnSpPr>
            <a:cxnSpLocks/>
          </p:cNvCxnSpPr>
          <p:nvPr/>
        </p:nvCxnSpPr>
        <p:spPr>
          <a:xfrm>
            <a:off x="6498421" y="3103774"/>
            <a:ext cx="0" cy="1641495"/>
          </a:xfrm>
          <a:prstGeom prst="straightConnector1">
            <a:avLst/>
          </a:prstGeom>
          <a:ln w="1905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7" name="TextBox 8">
            <a:extLst>
              <a:ext uri="{FF2B5EF4-FFF2-40B4-BE49-F238E27FC236}">
                <a16:creationId xmlns:a16="http://schemas.microsoft.com/office/drawing/2014/main" id="{2CB1DB0C-89DA-47EC-9BC3-C7574D2AEE50}"/>
              </a:ext>
            </a:extLst>
          </p:cNvPr>
          <p:cNvSpPr txBox="1"/>
          <p:nvPr/>
        </p:nvSpPr>
        <p:spPr>
          <a:xfrm>
            <a:off x="132957" y="4564144"/>
            <a:ext cx="1014005" cy="494756"/>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CA" sz="1050" dirty="0"/>
              <a:t>Climate means of seed </a:t>
            </a:r>
            <a:r>
              <a:rPr lang="en-CA" sz="1050" dirty="0" err="1"/>
              <a:t>BECvars</a:t>
            </a:r>
            <a:endParaRPr lang="en-CA" sz="1050" dirty="0"/>
          </a:p>
        </p:txBody>
      </p:sp>
      <p:cxnSp>
        <p:nvCxnSpPr>
          <p:cNvPr id="7" name="Connector: Elbow 6">
            <a:extLst>
              <a:ext uri="{FF2B5EF4-FFF2-40B4-BE49-F238E27FC236}">
                <a16:creationId xmlns:a16="http://schemas.microsoft.com/office/drawing/2014/main" id="{FD37E792-3B43-47B9-BD65-A6D2BE5AEBF6}"/>
              </a:ext>
            </a:extLst>
          </p:cNvPr>
          <p:cNvCxnSpPr>
            <a:cxnSpLocks/>
            <a:stCxn id="24" idx="3"/>
          </p:cNvCxnSpPr>
          <p:nvPr/>
        </p:nvCxnSpPr>
        <p:spPr>
          <a:xfrm>
            <a:off x="1388731" y="3679504"/>
            <a:ext cx="1618341" cy="865082"/>
          </a:xfrm>
          <a:prstGeom prst="bentConnector3">
            <a:avLst>
              <a:gd name="adj1" fmla="val 99711"/>
            </a:avLst>
          </a:prstGeom>
          <a:ln w="1905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8" name="Connector: Elbow 17">
            <a:extLst>
              <a:ext uri="{FF2B5EF4-FFF2-40B4-BE49-F238E27FC236}">
                <a16:creationId xmlns:a16="http://schemas.microsoft.com/office/drawing/2014/main" id="{2ECA6881-7F7C-4B26-BCE8-DA4EF2D04650}"/>
              </a:ext>
            </a:extLst>
          </p:cNvPr>
          <p:cNvCxnSpPr>
            <a:cxnSpLocks/>
          </p:cNvCxnSpPr>
          <p:nvPr/>
        </p:nvCxnSpPr>
        <p:spPr>
          <a:xfrm flipV="1">
            <a:off x="1147110" y="4619720"/>
            <a:ext cx="1863000" cy="243000"/>
          </a:xfrm>
          <a:prstGeom prst="bentConnector3">
            <a:avLst>
              <a:gd name="adj1" fmla="val 100006"/>
            </a:avLst>
          </a:prstGeom>
          <a:ln w="1905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24" name="TextBox 8">
            <a:extLst>
              <a:ext uri="{FF2B5EF4-FFF2-40B4-BE49-F238E27FC236}">
                <a16:creationId xmlns:a16="http://schemas.microsoft.com/office/drawing/2014/main" id="{58BCE699-BE14-4CEE-9C8E-F60107897C2B}"/>
              </a:ext>
            </a:extLst>
          </p:cNvPr>
          <p:cNvSpPr txBox="1"/>
          <p:nvPr/>
        </p:nvSpPr>
        <p:spPr>
          <a:xfrm>
            <a:off x="123615" y="3264549"/>
            <a:ext cx="1265116" cy="829910"/>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CA" sz="1050" dirty="0"/>
              <a:t>Climate means of plantation </a:t>
            </a:r>
            <a:r>
              <a:rPr lang="en-CA" sz="1050" dirty="0" err="1"/>
              <a:t>BECvars</a:t>
            </a:r>
            <a:endParaRPr lang="en-CA" sz="1050" dirty="0"/>
          </a:p>
        </p:txBody>
      </p:sp>
      <p:grpSp>
        <p:nvGrpSpPr>
          <p:cNvPr id="4" name="Group 3">
            <a:extLst>
              <a:ext uri="{FF2B5EF4-FFF2-40B4-BE49-F238E27FC236}">
                <a16:creationId xmlns:a16="http://schemas.microsoft.com/office/drawing/2014/main" id="{2AC4B090-75F3-404B-8E68-2D5B3304C60B}"/>
              </a:ext>
            </a:extLst>
          </p:cNvPr>
          <p:cNvGrpSpPr/>
          <p:nvPr/>
        </p:nvGrpSpPr>
        <p:grpSpPr>
          <a:xfrm>
            <a:off x="391420" y="1360921"/>
            <a:ext cx="7592549" cy="1742853"/>
            <a:chOff x="521894" y="1138095"/>
            <a:chExt cx="10123398" cy="2323804"/>
          </a:xfrm>
        </p:grpSpPr>
        <p:sp>
          <p:nvSpPr>
            <p:cNvPr id="2" name="TextBox 7">
              <a:extLst>
                <a:ext uri="{FF2B5EF4-FFF2-40B4-BE49-F238E27FC236}">
                  <a16:creationId xmlns:a16="http://schemas.microsoft.com/office/drawing/2014/main" id="{9AAAC002-DC69-47D2-B5CA-A7444D9EEF5B}"/>
                </a:ext>
              </a:extLst>
            </p:cNvPr>
            <p:cNvSpPr txBox="1"/>
            <p:nvPr/>
          </p:nvSpPr>
          <p:spPr>
            <a:xfrm>
              <a:off x="521894" y="1462102"/>
              <a:ext cx="1502228" cy="361406"/>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CA" sz="1050" dirty="0"/>
                <a:t>Provenance data</a:t>
              </a:r>
            </a:p>
          </p:txBody>
        </p:sp>
        <p:pic>
          <p:nvPicPr>
            <p:cNvPr id="10" name="Picture 9">
              <a:extLst>
                <a:ext uri="{FF2B5EF4-FFF2-40B4-BE49-F238E27FC236}">
                  <a16:creationId xmlns:a16="http://schemas.microsoft.com/office/drawing/2014/main" id="{C70FB548-024D-4350-87B2-BA74322ACE22}"/>
                </a:ext>
              </a:extLst>
            </p:cNvPr>
            <p:cNvPicPr>
              <a:picLocks noChangeAspect="1"/>
            </p:cNvPicPr>
            <p:nvPr/>
          </p:nvPicPr>
          <p:blipFill>
            <a:blip r:embed="rId2"/>
            <a:stretch>
              <a:fillRect/>
            </a:stretch>
          </p:blipFill>
          <p:spPr>
            <a:xfrm>
              <a:off x="8008778" y="1138095"/>
              <a:ext cx="2636514" cy="2323804"/>
            </a:xfrm>
            <a:prstGeom prst="rect">
              <a:avLst/>
            </a:prstGeom>
          </p:spPr>
        </p:pic>
        <p:cxnSp>
          <p:nvCxnSpPr>
            <p:cNvPr id="12" name="Straight Arrow Connector 11">
              <a:extLst>
                <a:ext uri="{FF2B5EF4-FFF2-40B4-BE49-F238E27FC236}">
                  <a16:creationId xmlns:a16="http://schemas.microsoft.com/office/drawing/2014/main" id="{FE62AC61-8DD6-467F-863A-6E148D98B559}"/>
                </a:ext>
              </a:extLst>
            </p:cNvPr>
            <p:cNvCxnSpPr>
              <a:cxnSpLocks/>
            </p:cNvCxnSpPr>
            <p:nvPr/>
          </p:nvCxnSpPr>
          <p:spPr>
            <a:xfrm flipV="1">
              <a:off x="2024122" y="1637523"/>
              <a:ext cx="5984656" cy="14616"/>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1512C92F-2E85-46A6-9294-5C63CCFB3242}"/>
              </a:ext>
            </a:extLst>
          </p:cNvPr>
          <p:cNvGrpSpPr>
            <a:grpSpLocks/>
          </p:cNvGrpSpPr>
          <p:nvPr/>
        </p:nvGrpSpPr>
        <p:grpSpPr>
          <a:xfrm>
            <a:off x="4087800" y="3916350"/>
            <a:ext cx="2111400" cy="1989900"/>
            <a:chOff x="4235993" y="4065581"/>
            <a:chExt cx="2903982" cy="2675028"/>
          </a:xfrm>
        </p:grpSpPr>
        <p:pic>
          <p:nvPicPr>
            <p:cNvPr id="21" name="Picture 20">
              <a:extLst>
                <a:ext uri="{FF2B5EF4-FFF2-40B4-BE49-F238E27FC236}">
                  <a16:creationId xmlns:a16="http://schemas.microsoft.com/office/drawing/2014/main" id="{42132245-BAC4-4682-A66F-1D25D7BAE0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5993" y="4065581"/>
              <a:ext cx="2903982" cy="2441600"/>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7">
              <a:extLst>
                <a:ext uri="{FF2B5EF4-FFF2-40B4-BE49-F238E27FC236}">
                  <a16:creationId xmlns:a16="http://schemas.microsoft.com/office/drawing/2014/main" id="{6E0EDEE8-AC37-4D85-8FD1-D5A7D2B04B1E}"/>
                </a:ext>
              </a:extLst>
            </p:cNvPr>
            <p:cNvSpPr txBox="1"/>
            <p:nvPr/>
          </p:nvSpPr>
          <p:spPr>
            <a:xfrm>
              <a:off x="5180976" y="6478999"/>
              <a:ext cx="1502228" cy="26161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lIns="13500" rIns="13500" rtlCol="0" anchor="ctr">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CA" sz="825" dirty="0"/>
                <a:t>Climate distance matrix</a:t>
              </a:r>
            </a:p>
          </p:txBody>
        </p:sp>
      </p:grpSp>
      <p:grpSp>
        <p:nvGrpSpPr>
          <p:cNvPr id="23" name="Group 22">
            <a:extLst>
              <a:ext uri="{FF2B5EF4-FFF2-40B4-BE49-F238E27FC236}">
                <a16:creationId xmlns:a16="http://schemas.microsoft.com/office/drawing/2014/main" id="{F57F54FB-B24F-4227-BD69-82512014097E}"/>
              </a:ext>
            </a:extLst>
          </p:cNvPr>
          <p:cNvGrpSpPr>
            <a:grpSpLocks/>
          </p:cNvGrpSpPr>
          <p:nvPr/>
        </p:nvGrpSpPr>
        <p:grpSpPr>
          <a:xfrm>
            <a:off x="6874200" y="3910950"/>
            <a:ext cx="2111400" cy="2006100"/>
            <a:chOff x="9178909" y="3533738"/>
            <a:chExt cx="2903982" cy="2662853"/>
          </a:xfrm>
        </p:grpSpPr>
        <p:pic>
          <p:nvPicPr>
            <p:cNvPr id="25" name="Picture 24">
              <a:extLst>
                <a:ext uri="{FF2B5EF4-FFF2-40B4-BE49-F238E27FC236}">
                  <a16:creationId xmlns:a16="http://schemas.microsoft.com/office/drawing/2014/main" id="{DAD6F786-DF0B-439D-A615-79BEA10139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78909" y="3533738"/>
              <a:ext cx="2903982" cy="2441600"/>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7">
              <a:extLst>
                <a:ext uri="{FF2B5EF4-FFF2-40B4-BE49-F238E27FC236}">
                  <a16:creationId xmlns:a16="http://schemas.microsoft.com/office/drawing/2014/main" id="{8464E466-F6C0-4273-B702-6C0E148A21CB}"/>
                </a:ext>
              </a:extLst>
            </p:cNvPr>
            <p:cNvSpPr txBox="1"/>
            <p:nvPr/>
          </p:nvSpPr>
          <p:spPr>
            <a:xfrm>
              <a:off x="10045155" y="5934981"/>
              <a:ext cx="1502228" cy="26161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lIns="13500" rIns="13500" rtlCol="0" anchor="ctr">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CA" sz="825" dirty="0"/>
                <a:t>Relative height matrix</a:t>
              </a:r>
            </a:p>
          </p:txBody>
        </p:sp>
      </p:grpSp>
      <p:grpSp>
        <p:nvGrpSpPr>
          <p:cNvPr id="32" name="Group 31">
            <a:extLst>
              <a:ext uri="{FF2B5EF4-FFF2-40B4-BE49-F238E27FC236}">
                <a16:creationId xmlns:a16="http://schemas.microsoft.com/office/drawing/2014/main" id="{1246A772-C4F0-8CCC-F921-9EA70B6ECE2D}"/>
              </a:ext>
            </a:extLst>
          </p:cNvPr>
          <p:cNvGrpSpPr/>
          <p:nvPr/>
        </p:nvGrpSpPr>
        <p:grpSpPr>
          <a:xfrm>
            <a:off x="539551" y="116632"/>
            <a:ext cx="8136905" cy="726301"/>
            <a:chOff x="539551" y="116632"/>
            <a:chExt cx="8136905" cy="726301"/>
          </a:xfrm>
        </p:grpSpPr>
        <p:grpSp>
          <p:nvGrpSpPr>
            <p:cNvPr id="33" name="Group 32">
              <a:extLst>
                <a:ext uri="{FF2B5EF4-FFF2-40B4-BE49-F238E27FC236}">
                  <a16:creationId xmlns:a16="http://schemas.microsoft.com/office/drawing/2014/main" id="{FFF0DDAF-888B-8989-CEBF-F87D734C685B}"/>
                </a:ext>
              </a:extLst>
            </p:cNvPr>
            <p:cNvGrpSpPr/>
            <p:nvPr/>
          </p:nvGrpSpPr>
          <p:grpSpPr>
            <a:xfrm>
              <a:off x="580897" y="116632"/>
              <a:ext cx="7951543" cy="720080"/>
              <a:chOff x="899592" y="116632"/>
              <a:chExt cx="7488832" cy="720080"/>
            </a:xfrm>
          </p:grpSpPr>
          <p:sp>
            <p:nvSpPr>
              <p:cNvPr id="35" name="TextBox 34">
                <a:extLst>
                  <a:ext uri="{FF2B5EF4-FFF2-40B4-BE49-F238E27FC236}">
                    <a16:creationId xmlns:a16="http://schemas.microsoft.com/office/drawing/2014/main" id="{C3CC1FD1-CA16-B9FA-2001-17173D66D132}"/>
                  </a:ext>
                </a:extLst>
              </p:cNvPr>
              <p:cNvSpPr txBox="1"/>
              <p:nvPr/>
            </p:nvSpPr>
            <p:spPr>
              <a:xfrm>
                <a:off x="928471" y="116632"/>
                <a:ext cx="4320480" cy="369332"/>
              </a:xfrm>
              <a:prstGeom prst="rect">
                <a:avLst/>
              </a:prstGeom>
              <a:noFill/>
            </p:spPr>
            <p:txBody>
              <a:bodyPr wrap="square" lIns="45720" rIns="45720" rtlCol="0">
                <a:spAutoFit/>
              </a:bodyPr>
              <a:lstStyle/>
              <a:p>
                <a:pPr>
                  <a:spcBef>
                    <a:spcPts val="600"/>
                  </a:spcBef>
                </a:pPr>
                <a:r>
                  <a:rPr lang="en-CA" sz="1800" b="1" dirty="0"/>
                  <a:t>Climate Change Adaptation Research</a:t>
                </a:r>
                <a:endParaRPr lang="en-CA" dirty="0"/>
              </a:p>
            </p:txBody>
          </p:sp>
          <p:cxnSp>
            <p:nvCxnSpPr>
              <p:cNvPr id="36" name="Straight Connector 35">
                <a:extLst>
                  <a:ext uri="{FF2B5EF4-FFF2-40B4-BE49-F238E27FC236}">
                    <a16:creationId xmlns:a16="http://schemas.microsoft.com/office/drawing/2014/main" id="{BC0EE78C-D769-80FB-3C8F-45628EC49475}"/>
                  </a:ext>
                </a:extLst>
              </p:cNvPr>
              <p:cNvCxnSpPr/>
              <p:nvPr/>
            </p:nvCxnSpPr>
            <p:spPr>
              <a:xfrm>
                <a:off x="899592" y="836712"/>
                <a:ext cx="74888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4" name="TextBox 33">
              <a:extLst>
                <a:ext uri="{FF2B5EF4-FFF2-40B4-BE49-F238E27FC236}">
                  <a16:creationId xmlns:a16="http://schemas.microsoft.com/office/drawing/2014/main" id="{432DF018-0570-842B-1347-7960BE349DE5}"/>
                </a:ext>
              </a:extLst>
            </p:cNvPr>
            <p:cNvSpPr txBox="1"/>
            <p:nvPr/>
          </p:nvSpPr>
          <p:spPr>
            <a:xfrm>
              <a:off x="539551" y="504379"/>
              <a:ext cx="8136905" cy="338554"/>
            </a:xfrm>
            <a:prstGeom prst="rect">
              <a:avLst/>
            </a:prstGeom>
            <a:noFill/>
          </p:spPr>
          <p:txBody>
            <a:bodyPr wrap="square" rtlCol="0">
              <a:spAutoFit/>
            </a:bodyPr>
            <a:lstStyle/>
            <a:p>
              <a:pPr defTabSz="1225550"/>
              <a:r>
                <a:rPr lang="en-US" sz="1600" dirty="0"/>
                <a:t>CBST	</a:t>
              </a:r>
              <a:r>
                <a:rPr lang="en-US" sz="1600" dirty="0">
                  <a:solidFill>
                    <a:schemeClr val="bg1">
                      <a:lumMod val="75000"/>
                    </a:schemeClr>
                  </a:solidFill>
                </a:rPr>
                <a:t>AMAT         	 Other CC Strategies  	     Multispectral             Health</a:t>
              </a:r>
              <a:endParaRPr lang="en-US" dirty="0">
                <a:solidFill>
                  <a:schemeClr val="bg1">
                    <a:lumMod val="75000"/>
                  </a:schemeClr>
                </a:solidFill>
              </a:endParaRPr>
            </a:p>
          </p:txBody>
        </p:sp>
      </p:grpSp>
      <p:sp>
        <p:nvSpPr>
          <p:cNvPr id="37" name="Slide Number Placeholder 36">
            <a:extLst>
              <a:ext uri="{FF2B5EF4-FFF2-40B4-BE49-F238E27FC236}">
                <a16:creationId xmlns:a16="http://schemas.microsoft.com/office/drawing/2014/main" id="{49784365-12DA-A6D6-96ED-7F7DB9F7C8C8}"/>
              </a:ext>
            </a:extLst>
          </p:cNvPr>
          <p:cNvSpPr>
            <a:spLocks noGrp="1"/>
          </p:cNvSpPr>
          <p:nvPr>
            <p:ph type="sldNum" sz="quarter" idx="12"/>
          </p:nvPr>
        </p:nvSpPr>
        <p:spPr/>
        <p:txBody>
          <a:bodyPr/>
          <a:lstStyle/>
          <a:p>
            <a:fld id="{2B61D13A-A84D-49D8-8512-3B4CEF115DD3}" type="slidenum">
              <a:rPr lang="en-CA" smtClean="0"/>
              <a:t>14</a:t>
            </a:fld>
            <a:endParaRPr lang="en-CA"/>
          </a:p>
        </p:txBody>
      </p:sp>
      <p:sp>
        <p:nvSpPr>
          <p:cNvPr id="3" name="TextBox 2">
            <a:extLst>
              <a:ext uri="{FF2B5EF4-FFF2-40B4-BE49-F238E27FC236}">
                <a16:creationId xmlns:a16="http://schemas.microsoft.com/office/drawing/2014/main" id="{13977890-A898-F3B0-259B-D45E8AF55AE6}"/>
              </a:ext>
            </a:extLst>
          </p:cNvPr>
          <p:cNvSpPr txBox="1"/>
          <p:nvPr/>
        </p:nvSpPr>
        <p:spPr>
          <a:xfrm>
            <a:off x="2051720" y="5517232"/>
            <a:ext cx="1937510" cy="1384995"/>
          </a:xfrm>
          <a:prstGeom prst="rect">
            <a:avLst/>
          </a:prstGeom>
          <a:noFill/>
        </p:spPr>
        <p:txBody>
          <a:bodyPr wrap="square" rtlCol="0">
            <a:spAutoFit/>
          </a:bodyPr>
          <a:lstStyle/>
          <a:p>
            <a:r>
              <a:rPr lang="en-CA" sz="1200" dirty="0"/>
              <a:t>A) Calculate Euclidean climate distance between each pair of ecosystems.  (If prov data lacking, could stop here and permit transfers only between pairs that are climatically close.)</a:t>
            </a:r>
          </a:p>
        </p:txBody>
      </p:sp>
      <p:sp>
        <p:nvSpPr>
          <p:cNvPr id="5" name="TextBox 4">
            <a:extLst>
              <a:ext uri="{FF2B5EF4-FFF2-40B4-BE49-F238E27FC236}">
                <a16:creationId xmlns:a16="http://schemas.microsoft.com/office/drawing/2014/main" id="{1BD89D8F-5EC7-DE2A-D2CA-833D1C513F74}"/>
              </a:ext>
            </a:extLst>
          </p:cNvPr>
          <p:cNvSpPr txBox="1"/>
          <p:nvPr/>
        </p:nvSpPr>
        <p:spPr>
          <a:xfrm>
            <a:off x="3498586" y="1916832"/>
            <a:ext cx="1937510" cy="1569660"/>
          </a:xfrm>
          <a:prstGeom prst="rect">
            <a:avLst/>
          </a:prstGeom>
          <a:noFill/>
        </p:spPr>
        <p:txBody>
          <a:bodyPr wrap="square" rtlCol="0">
            <a:spAutoFit/>
          </a:bodyPr>
          <a:lstStyle/>
          <a:p>
            <a:r>
              <a:rPr lang="en-CA" sz="1200" dirty="0"/>
              <a:t>B) A given climate transfer distance does not have the same impact on different species. Therefore, If prov data available, develop a transfer function and use it to predict inter-ecosystem transfer impacts.</a:t>
            </a:r>
          </a:p>
        </p:txBody>
      </p:sp>
      <p:sp>
        <p:nvSpPr>
          <p:cNvPr id="6" name="TextBox 5">
            <a:extLst>
              <a:ext uri="{FF2B5EF4-FFF2-40B4-BE49-F238E27FC236}">
                <a16:creationId xmlns:a16="http://schemas.microsoft.com/office/drawing/2014/main" id="{FB2EBDFD-37AA-0FA9-5DB0-E9335FAE2C55}"/>
              </a:ext>
            </a:extLst>
          </p:cNvPr>
          <p:cNvSpPr txBox="1"/>
          <p:nvPr/>
        </p:nvSpPr>
        <p:spPr>
          <a:xfrm>
            <a:off x="3540720" y="899428"/>
            <a:ext cx="2111400" cy="369332"/>
          </a:xfrm>
          <a:prstGeom prst="rect">
            <a:avLst/>
          </a:prstGeom>
          <a:noFill/>
        </p:spPr>
        <p:txBody>
          <a:bodyPr wrap="square" rtlCol="0">
            <a:spAutoFit/>
          </a:bodyPr>
          <a:lstStyle/>
          <a:p>
            <a:pPr algn="ctr"/>
            <a:r>
              <a:rPr lang="en-CA" dirty="0"/>
              <a:t>Building CBST</a:t>
            </a:r>
          </a:p>
        </p:txBody>
      </p:sp>
    </p:spTree>
    <p:extLst>
      <p:ext uri="{BB962C8B-B14F-4D97-AF65-F5344CB8AC3E}">
        <p14:creationId xmlns:p14="http://schemas.microsoft.com/office/powerpoint/2010/main" val="3636583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64B0669-CCD4-44FF-A914-CA843CC74E14}"/>
              </a:ext>
            </a:extLst>
          </p:cNvPr>
          <p:cNvCxnSpPr>
            <a:cxnSpLocks/>
          </p:cNvCxnSpPr>
          <p:nvPr/>
        </p:nvCxnSpPr>
        <p:spPr>
          <a:xfrm>
            <a:off x="3029054" y="4590280"/>
            <a:ext cx="960176" cy="0"/>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39ADAA4-1748-43B3-8F39-ABD92A11CA66}"/>
              </a:ext>
            </a:extLst>
          </p:cNvPr>
          <p:cNvCxnSpPr>
            <a:cxnSpLocks/>
          </p:cNvCxnSpPr>
          <p:nvPr/>
        </p:nvCxnSpPr>
        <p:spPr>
          <a:xfrm flipV="1">
            <a:off x="6237446" y="4817905"/>
            <a:ext cx="567000" cy="2319"/>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B924F33E-4AAB-4924-BB7B-565F4B03DEE7}"/>
              </a:ext>
            </a:extLst>
          </p:cNvPr>
          <p:cNvCxnSpPr>
            <a:cxnSpLocks/>
          </p:cNvCxnSpPr>
          <p:nvPr/>
        </p:nvCxnSpPr>
        <p:spPr>
          <a:xfrm>
            <a:off x="6498421" y="3103774"/>
            <a:ext cx="0" cy="1641495"/>
          </a:xfrm>
          <a:prstGeom prst="straightConnector1">
            <a:avLst/>
          </a:prstGeom>
          <a:ln w="1905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7" name="TextBox 8">
            <a:extLst>
              <a:ext uri="{FF2B5EF4-FFF2-40B4-BE49-F238E27FC236}">
                <a16:creationId xmlns:a16="http://schemas.microsoft.com/office/drawing/2014/main" id="{2CB1DB0C-89DA-47EC-9BC3-C7574D2AEE50}"/>
              </a:ext>
            </a:extLst>
          </p:cNvPr>
          <p:cNvSpPr txBox="1"/>
          <p:nvPr/>
        </p:nvSpPr>
        <p:spPr>
          <a:xfrm>
            <a:off x="132957" y="4564144"/>
            <a:ext cx="1014005" cy="494756"/>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CA" sz="1050" dirty="0"/>
              <a:t>Climate means of seed </a:t>
            </a:r>
            <a:r>
              <a:rPr lang="en-CA" sz="1050" dirty="0" err="1"/>
              <a:t>BECvars</a:t>
            </a:r>
            <a:endParaRPr lang="en-CA" sz="1050" dirty="0"/>
          </a:p>
        </p:txBody>
      </p:sp>
      <p:cxnSp>
        <p:nvCxnSpPr>
          <p:cNvPr id="7" name="Connector: Elbow 6">
            <a:extLst>
              <a:ext uri="{FF2B5EF4-FFF2-40B4-BE49-F238E27FC236}">
                <a16:creationId xmlns:a16="http://schemas.microsoft.com/office/drawing/2014/main" id="{FD37E792-3B43-47B9-BD65-A6D2BE5AEBF6}"/>
              </a:ext>
            </a:extLst>
          </p:cNvPr>
          <p:cNvCxnSpPr>
            <a:cxnSpLocks/>
            <a:stCxn id="24" idx="3"/>
          </p:cNvCxnSpPr>
          <p:nvPr/>
        </p:nvCxnSpPr>
        <p:spPr>
          <a:xfrm>
            <a:off x="1388731" y="3679504"/>
            <a:ext cx="1618341" cy="865082"/>
          </a:xfrm>
          <a:prstGeom prst="bentConnector3">
            <a:avLst>
              <a:gd name="adj1" fmla="val 99711"/>
            </a:avLst>
          </a:prstGeom>
          <a:ln w="1905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8" name="Connector: Elbow 17">
            <a:extLst>
              <a:ext uri="{FF2B5EF4-FFF2-40B4-BE49-F238E27FC236}">
                <a16:creationId xmlns:a16="http://schemas.microsoft.com/office/drawing/2014/main" id="{2ECA6881-7F7C-4B26-BCE8-DA4EF2D04650}"/>
              </a:ext>
            </a:extLst>
          </p:cNvPr>
          <p:cNvCxnSpPr>
            <a:cxnSpLocks/>
          </p:cNvCxnSpPr>
          <p:nvPr/>
        </p:nvCxnSpPr>
        <p:spPr>
          <a:xfrm flipV="1">
            <a:off x="1147110" y="4619720"/>
            <a:ext cx="1863000" cy="243000"/>
          </a:xfrm>
          <a:prstGeom prst="bentConnector3">
            <a:avLst>
              <a:gd name="adj1" fmla="val 100006"/>
            </a:avLst>
          </a:prstGeom>
          <a:ln w="1905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24" name="TextBox 8">
            <a:extLst>
              <a:ext uri="{FF2B5EF4-FFF2-40B4-BE49-F238E27FC236}">
                <a16:creationId xmlns:a16="http://schemas.microsoft.com/office/drawing/2014/main" id="{58BCE699-BE14-4CEE-9C8E-F60107897C2B}"/>
              </a:ext>
            </a:extLst>
          </p:cNvPr>
          <p:cNvSpPr txBox="1"/>
          <p:nvPr/>
        </p:nvSpPr>
        <p:spPr>
          <a:xfrm>
            <a:off x="123615" y="3264549"/>
            <a:ext cx="1265116" cy="829910"/>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CA" sz="1050" dirty="0"/>
              <a:t>Climate means of plantation </a:t>
            </a:r>
            <a:r>
              <a:rPr lang="en-CA" sz="1050" dirty="0" err="1"/>
              <a:t>BECvars</a:t>
            </a:r>
            <a:endParaRPr lang="en-CA" sz="1050" dirty="0"/>
          </a:p>
          <a:p>
            <a:pPr algn="ctr"/>
            <a:r>
              <a:rPr lang="en-CA" sz="1050" dirty="0"/>
              <a:t>+</a:t>
            </a:r>
          </a:p>
          <a:p>
            <a:pPr algn="ctr"/>
            <a:r>
              <a:rPr lang="en-CA" sz="1050" dirty="0">
                <a:highlight>
                  <a:srgbClr val="FFFF00"/>
                </a:highlight>
              </a:rPr>
              <a:t>Climate migration distance</a:t>
            </a:r>
          </a:p>
        </p:txBody>
      </p:sp>
      <p:grpSp>
        <p:nvGrpSpPr>
          <p:cNvPr id="4" name="Group 3">
            <a:extLst>
              <a:ext uri="{FF2B5EF4-FFF2-40B4-BE49-F238E27FC236}">
                <a16:creationId xmlns:a16="http://schemas.microsoft.com/office/drawing/2014/main" id="{2AC4B090-75F3-404B-8E68-2D5B3304C60B}"/>
              </a:ext>
            </a:extLst>
          </p:cNvPr>
          <p:cNvGrpSpPr/>
          <p:nvPr/>
        </p:nvGrpSpPr>
        <p:grpSpPr>
          <a:xfrm>
            <a:off x="391420" y="1360921"/>
            <a:ext cx="7592549" cy="1742853"/>
            <a:chOff x="521894" y="1138095"/>
            <a:chExt cx="10123398" cy="2323804"/>
          </a:xfrm>
        </p:grpSpPr>
        <p:sp>
          <p:nvSpPr>
            <p:cNvPr id="2" name="TextBox 7">
              <a:extLst>
                <a:ext uri="{FF2B5EF4-FFF2-40B4-BE49-F238E27FC236}">
                  <a16:creationId xmlns:a16="http://schemas.microsoft.com/office/drawing/2014/main" id="{9AAAC002-DC69-47D2-B5CA-A7444D9EEF5B}"/>
                </a:ext>
              </a:extLst>
            </p:cNvPr>
            <p:cNvSpPr txBox="1"/>
            <p:nvPr/>
          </p:nvSpPr>
          <p:spPr>
            <a:xfrm>
              <a:off x="521894" y="1462102"/>
              <a:ext cx="1502228" cy="361406"/>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CA" sz="1050" dirty="0"/>
                <a:t>Provenance data</a:t>
              </a:r>
            </a:p>
          </p:txBody>
        </p:sp>
        <p:pic>
          <p:nvPicPr>
            <p:cNvPr id="10" name="Picture 9">
              <a:extLst>
                <a:ext uri="{FF2B5EF4-FFF2-40B4-BE49-F238E27FC236}">
                  <a16:creationId xmlns:a16="http://schemas.microsoft.com/office/drawing/2014/main" id="{C70FB548-024D-4350-87B2-BA74322ACE22}"/>
                </a:ext>
              </a:extLst>
            </p:cNvPr>
            <p:cNvPicPr>
              <a:picLocks noChangeAspect="1"/>
            </p:cNvPicPr>
            <p:nvPr/>
          </p:nvPicPr>
          <p:blipFill>
            <a:blip r:embed="rId2"/>
            <a:stretch>
              <a:fillRect/>
            </a:stretch>
          </p:blipFill>
          <p:spPr>
            <a:xfrm>
              <a:off x="8008778" y="1138095"/>
              <a:ext cx="2636514" cy="2323804"/>
            </a:xfrm>
            <a:prstGeom prst="rect">
              <a:avLst/>
            </a:prstGeom>
          </p:spPr>
        </p:pic>
        <p:cxnSp>
          <p:nvCxnSpPr>
            <p:cNvPr id="12" name="Straight Arrow Connector 11">
              <a:extLst>
                <a:ext uri="{FF2B5EF4-FFF2-40B4-BE49-F238E27FC236}">
                  <a16:creationId xmlns:a16="http://schemas.microsoft.com/office/drawing/2014/main" id="{FE62AC61-8DD6-467F-863A-6E148D98B559}"/>
                </a:ext>
              </a:extLst>
            </p:cNvPr>
            <p:cNvCxnSpPr>
              <a:cxnSpLocks/>
            </p:cNvCxnSpPr>
            <p:nvPr/>
          </p:nvCxnSpPr>
          <p:spPr>
            <a:xfrm flipV="1">
              <a:off x="2024122" y="1637523"/>
              <a:ext cx="5984656" cy="14616"/>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6" name="Group 5">
            <a:extLst>
              <a:ext uri="{FF2B5EF4-FFF2-40B4-BE49-F238E27FC236}">
                <a16:creationId xmlns:a16="http://schemas.microsoft.com/office/drawing/2014/main" id="{C0128763-C098-4C8E-B8A2-E8EAB7420AEE}"/>
              </a:ext>
            </a:extLst>
          </p:cNvPr>
          <p:cNvGrpSpPr/>
          <p:nvPr/>
        </p:nvGrpSpPr>
        <p:grpSpPr>
          <a:xfrm>
            <a:off x="4087616" y="3917275"/>
            <a:ext cx="2111007" cy="1988435"/>
            <a:chOff x="5450154" y="4080034"/>
            <a:chExt cx="2814676" cy="2651246"/>
          </a:xfrm>
        </p:grpSpPr>
        <p:pic>
          <p:nvPicPr>
            <p:cNvPr id="43" name="Picture 42">
              <a:extLst>
                <a:ext uri="{FF2B5EF4-FFF2-40B4-BE49-F238E27FC236}">
                  <a16:creationId xmlns:a16="http://schemas.microsoft.com/office/drawing/2014/main" id="{8EC05B3A-4E3E-45CA-8775-D7147BF630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0154" y="4080034"/>
              <a:ext cx="2814676" cy="2408606"/>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7">
              <a:extLst>
                <a:ext uri="{FF2B5EF4-FFF2-40B4-BE49-F238E27FC236}">
                  <a16:creationId xmlns:a16="http://schemas.microsoft.com/office/drawing/2014/main" id="{8B3C8DA1-501E-45C9-AF2B-65DE58088CE3}"/>
                </a:ext>
              </a:extLst>
            </p:cNvPr>
            <p:cNvSpPr txBox="1"/>
            <p:nvPr/>
          </p:nvSpPr>
          <p:spPr>
            <a:xfrm>
              <a:off x="6334155" y="6469670"/>
              <a:ext cx="1502228" cy="26161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lIns="13500" rIns="13500" rtlCol="0" anchor="ctr">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CA" sz="825" dirty="0"/>
                <a:t>Climate distance matrix</a:t>
              </a:r>
            </a:p>
          </p:txBody>
        </p:sp>
      </p:grpSp>
      <p:grpSp>
        <p:nvGrpSpPr>
          <p:cNvPr id="5" name="Group 4">
            <a:extLst>
              <a:ext uri="{FF2B5EF4-FFF2-40B4-BE49-F238E27FC236}">
                <a16:creationId xmlns:a16="http://schemas.microsoft.com/office/drawing/2014/main" id="{72429F09-5473-426D-808C-5176615D5AC6}"/>
              </a:ext>
            </a:extLst>
          </p:cNvPr>
          <p:cNvGrpSpPr/>
          <p:nvPr/>
        </p:nvGrpSpPr>
        <p:grpSpPr>
          <a:xfrm>
            <a:off x="6872879" y="3910276"/>
            <a:ext cx="2111007" cy="2006121"/>
            <a:chOff x="9163838" y="4070701"/>
            <a:chExt cx="2814676" cy="2674828"/>
          </a:xfrm>
        </p:grpSpPr>
        <p:pic>
          <p:nvPicPr>
            <p:cNvPr id="44" name="Picture 43">
              <a:extLst>
                <a:ext uri="{FF2B5EF4-FFF2-40B4-BE49-F238E27FC236}">
                  <a16:creationId xmlns:a16="http://schemas.microsoft.com/office/drawing/2014/main" id="{1E1212E3-E64C-4B4B-90E3-1FDFB51553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63838" y="4070701"/>
              <a:ext cx="2814676" cy="2408606"/>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7">
              <a:extLst>
                <a:ext uri="{FF2B5EF4-FFF2-40B4-BE49-F238E27FC236}">
                  <a16:creationId xmlns:a16="http://schemas.microsoft.com/office/drawing/2014/main" id="{D2A9B858-8BCE-4889-93F3-48432A9C25D6}"/>
                </a:ext>
              </a:extLst>
            </p:cNvPr>
            <p:cNvSpPr txBox="1"/>
            <p:nvPr/>
          </p:nvSpPr>
          <p:spPr>
            <a:xfrm>
              <a:off x="9927059" y="6483919"/>
              <a:ext cx="1502228" cy="26161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lIns="13500" rIns="13500" rtlCol="0" anchor="ctr">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CA" sz="825" dirty="0"/>
                <a:t>Relative height matrix</a:t>
              </a:r>
            </a:p>
            <a:p>
              <a:pPr algn="ctr"/>
              <a:r>
                <a:rPr lang="en-CA" sz="825" dirty="0"/>
                <a:t>Genetic suitability</a:t>
              </a:r>
            </a:p>
          </p:txBody>
        </p:sp>
      </p:grpSp>
      <p:grpSp>
        <p:nvGrpSpPr>
          <p:cNvPr id="20" name="Group 19">
            <a:extLst>
              <a:ext uri="{FF2B5EF4-FFF2-40B4-BE49-F238E27FC236}">
                <a16:creationId xmlns:a16="http://schemas.microsoft.com/office/drawing/2014/main" id="{76CD8D50-031C-2CD8-EA5C-9C3E1553E7DD}"/>
              </a:ext>
            </a:extLst>
          </p:cNvPr>
          <p:cNvGrpSpPr/>
          <p:nvPr/>
        </p:nvGrpSpPr>
        <p:grpSpPr>
          <a:xfrm>
            <a:off x="539551" y="116632"/>
            <a:ext cx="8136905" cy="726301"/>
            <a:chOff x="539551" y="116632"/>
            <a:chExt cx="8136905" cy="726301"/>
          </a:xfrm>
        </p:grpSpPr>
        <p:grpSp>
          <p:nvGrpSpPr>
            <p:cNvPr id="21" name="Group 20">
              <a:extLst>
                <a:ext uri="{FF2B5EF4-FFF2-40B4-BE49-F238E27FC236}">
                  <a16:creationId xmlns:a16="http://schemas.microsoft.com/office/drawing/2014/main" id="{AE8A5036-2E02-AEA2-EA1D-D16F870C4E4D}"/>
                </a:ext>
              </a:extLst>
            </p:cNvPr>
            <p:cNvGrpSpPr/>
            <p:nvPr/>
          </p:nvGrpSpPr>
          <p:grpSpPr>
            <a:xfrm>
              <a:off x="580897" y="116632"/>
              <a:ext cx="7951543" cy="720080"/>
              <a:chOff x="899592" y="116632"/>
              <a:chExt cx="7488832" cy="720080"/>
            </a:xfrm>
          </p:grpSpPr>
          <p:sp>
            <p:nvSpPr>
              <p:cNvPr id="23" name="TextBox 22">
                <a:extLst>
                  <a:ext uri="{FF2B5EF4-FFF2-40B4-BE49-F238E27FC236}">
                    <a16:creationId xmlns:a16="http://schemas.microsoft.com/office/drawing/2014/main" id="{EFB38DDB-4B96-3F9C-ADC8-58FF63505299}"/>
                  </a:ext>
                </a:extLst>
              </p:cNvPr>
              <p:cNvSpPr txBox="1"/>
              <p:nvPr/>
            </p:nvSpPr>
            <p:spPr>
              <a:xfrm>
                <a:off x="928471" y="116632"/>
                <a:ext cx="4320480" cy="369332"/>
              </a:xfrm>
              <a:prstGeom prst="rect">
                <a:avLst/>
              </a:prstGeom>
              <a:noFill/>
            </p:spPr>
            <p:txBody>
              <a:bodyPr wrap="square" lIns="45720" rIns="45720" rtlCol="0">
                <a:spAutoFit/>
              </a:bodyPr>
              <a:lstStyle/>
              <a:p>
                <a:pPr>
                  <a:spcBef>
                    <a:spcPts val="600"/>
                  </a:spcBef>
                </a:pPr>
                <a:r>
                  <a:rPr lang="en-CA" sz="1800" b="1" dirty="0"/>
                  <a:t>Climate Change Adaptation Research</a:t>
                </a:r>
                <a:endParaRPr lang="en-CA" dirty="0"/>
              </a:p>
            </p:txBody>
          </p:sp>
          <p:cxnSp>
            <p:nvCxnSpPr>
              <p:cNvPr id="25" name="Straight Connector 24">
                <a:extLst>
                  <a:ext uri="{FF2B5EF4-FFF2-40B4-BE49-F238E27FC236}">
                    <a16:creationId xmlns:a16="http://schemas.microsoft.com/office/drawing/2014/main" id="{51FF28D0-4674-178B-6770-3267333FE85D}"/>
                  </a:ext>
                </a:extLst>
              </p:cNvPr>
              <p:cNvCxnSpPr/>
              <p:nvPr/>
            </p:nvCxnSpPr>
            <p:spPr>
              <a:xfrm>
                <a:off x="899592" y="836712"/>
                <a:ext cx="74888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TextBox 21">
              <a:extLst>
                <a:ext uri="{FF2B5EF4-FFF2-40B4-BE49-F238E27FC236}">
                  <a16:creationId xmlns:a16="http://schemas.microsoft.com/office/drawing/2014/main" id="{731EBF30-221D-635F-76AB-293383AC4EC9}"/>
                </a:ext>
              </a:extLst>
            </p:cNvPr>
            <p:cNvSpPr txBox="1"/>
            <p:nvPr/>
          </p:nvSpPr>
          <p:spPr>
            <a:xfrm>
              <a:off x="539551" y="504379"/>
              <a:ext cx="8136905" cy="338554"/>
            </a:xfrm>
            <a:prstGeom prst="rect">
              <a:avLst/>
            </a:prstGeom>
            <a:noFill/>
          </p:spPr>
          <p:txBody>
            <a:bodyPr wrap="square" rtlCol="0">
              <a:spAutoFit/>
            </a:bodyPr>
            <a:lstStyle/>
            <a:p>
              <a:pPr defTabSz="1225550"/>
              <a:r>
                <a:rPr lang="en-US" sz="1600" dirty="0"/>
                <a:t>CBST	</a:t>
              </a:r>
              <a:r>
                <a:rPr lang="en-US" sz="1600" dirty="0">
                  <a:solidFill>
                    <a:schemeClr val="bg1">
                      <a:lumMod val="75000"/>
                    </a:schemeClr>
                  </a:solidFill>
                </a:rPr>
                <a:t>AMAT         	 Other CC Strategies  	     Multispectral             Health</a:t>
              </a:r>
              <a:endParaRPr lang="en-US" dirty="0">
                <a:solidFill>
                  <a:schemeClr val="bg1">
                    <a:lumMod val="75000"/>
                  </a:schemeClr>
                </a:solidFill>
              </a:endParaRPr>
            </a:p>
          </p:txBody>
        </p:sp>
      </p:grpSp>
      <p:sp>
        <p:nvSpPr>
          <p:cNvPr id="26" name="Slide Number Placeholder 25">
            <a:extLst>
              <a:ext uri="{FF2B5EF4-FFF2-40B4-BE49-F238E27FC236}">
                <a16:creationId xmlns:a16="http://schemas.microsoft.com/office/drawing/2014/main" id="{182867A3-18A0-ADC2-F588-D8E6551C7838}"/>
              </a:ext>
            </a:extLst>
          </p:cNvPr>
          <p:cNvSpPr>
            <a:spLocks noGrp="1"/>
          </p:cNvSpPr>
          <p:nvPr>
            <p:ph type="sldNum" sz="quarter" idx="12"/>
          </p:nvPr>
        </p:nvSpPr>
        <p:spPr/>
        <p:txBody>
          <a:bodyPr/>
          <a:lstStyle/>
          <a:p>
            <a:fld id="{2B61D13A-A84D-49D8-8512-3B4CEF115DD3}" type="slidenum">
              <a:rPr lang="en-CA" smtClean="0"/>
              <a:t>15</a:t>
            </a:fld>
            <a:endParaRPr lang="en-CA"/>
          </a:p>
        </p:txBody>
      </p:sp>
      <p:sp>
        <p:nvSpPr>
          <p:cNvPr id="3" name="TextBox 2">
            <a:extLst>
              <a:ext uri="{FF2B5EF4-FFF2-40B4-BE49-F238E27FC236}">
                <a16:creationId xmlns:a16="http://schemas.microsoft.com/office/drawing/2014/main" id="{00AFC3CD-61FB-23FE-AE7B-CF98B964A2A3}"/>
              </a:ext>
            </a:extLst>
          </p:cNvPr>
          <p:cNvSpPr txBox="1"/>
          <p:nvPr/>
        </p:nvSpPr>
        <p:spPr>
          <a:xfrm>
            <a:off x="3498586" y="1916832"/>
            <a:ext cx="1937510" cy="1569660"/>
          </a:xfrm>
          <a:prstGeom prst="rect">
            <a:avLst/>
          </a:prstGeom>
          <a:noFill/>
        </p:spPr>
        <p:txBody>
          <a:bodyPr wrap="square" rtlCol="0">
            <a:spAutoFit/>
          </a:bodyPr>
          <a:lstStyle/>
          <a:p>
            <a:r>
              <a:rPr lang="en-CA" sz="1200" dirty="0"/>
              <a:t>B) A given climate transfer distance does not have the same impact on different species. Therefore, If prov data available, develop a transfer function and use it to predict inter-ecosystem transfer impacts.</a:t>
            </a:r>
          </a:p>
        </p:txBody>
      </p:sp>
      <p:sp>
        <p:nvSpPr>
          <p:cNvPr id="8" name="TextBox 7">
            <a:extLst>
              <a:ext uri="{FF2B5EF4-FFF2-40B4-BE49-F238E27FC236}">
                <a16:creationId xmlns:a16="http://schemas.microsoft.com/office/drawing/2014/main" id="{C96148A7-29D1-C080-3FC4-0080A7821F49}"/>
              </a:ext>
            </a:extLst>
          </p:cNvPr>
          <p:cNvSpPr txBox="1"/>
          <p:nvPr/>
        </p:nvSpPr>
        <p:spPr>
          <a:xfrm>
            <a:off x="2051720" y="5517232"/>
            <a:ext cx="1937510" cy="1384995"/>
          </a:xfrm>
          <a:prstGeom prst="rect">
            <a:avLst/>
          </a:prstGeom>
          <a:noFill/>
        </p:spPr>
        <p:txBody>
          <a:bodyPr wrap="square" rtlCol="0">
            <a:spAutoFit/>
          </a:bodyPr>
          <a:lstStyle/>
          <a:p>
            <a:r>
              <a:rPr lang="en-CA" sz="1200" dirty="0"/>
              <a:t>A) Calculate Euclidean climate distance between each pair of ecosystems.  (If prov data lacking, could stop here and permit transfers only between pairs that are climatically close.)</a:t>
            </a:r>
          </a:p>
        </p:txBody>
      </p:sp>
      <p:sp>
        <p:nvSpPr>
          <p:cNvPr id="9" name="TextBox 8">
            <a:extLst>
              <a:ext uri="{FF2B5EF4-FFF2-40B4-BE49-F238E27FC236}">
                <a16:creationId xmlns:a16="http://schemas.microsoft.com/office/drawing/2014/main" id="{B9B26590-EE5E-2ACE-5C3E-65B51AA917D0}"/>
              </a:ext>
            </a:extLst>
          </p:cNvPr>
          <p:cNvSpPr txBox="1"/>
          <p:nvPr/>
        </p:nvSpPr>
        <p:spPr>
          <a:xfrm>
            <a:off x="1331640" y="2276872"/>
            <a:ext cx="1937510" cy="1015663"/>
          </a:xfrm>
          <a:prstGeom prst="rect">
            <a:avLst/>
          </a:prstGeom>
          <a:noFill/>
        </p:spPr>
        <p:txBody>
          <a:bodyPr wrap="square" rtlCol="0">
            <a:spAutoFit/>
          </a:bodyPr>
          <a:lstStyle/>
          <a:p>
            <a:r>
              <a:rPr lang="en-CA" sz="1200" dirty="0"/>
              <a:t>C) To include assisted migration,  add climate migration distance to plantation climates and repeat A and B.</a:t>
            </a:r>
          </a:p>
        </p:txBody>
      </p:sp>
      <p:sp>
        <p:nvSpPr>
          <p:cNvPr id="11" name="TextBox 10">
            <a:extLst>
              <a:ext uri="{FF2B5EF4-FFF2-40B4-BE49-F238E27FC236}">
                <a16:creationId xmlns:a16="http://schemas.microsoft.com/office/drawing/2014/main" id="{D8D94F26-29FA-7774-3219-D112DDE8C100}"/>
              </a:ext>
            </a:extLst>
          </p:cNvPr>
          <p:cNvSpPr txBox="1"/>
          <p:nvPr/>
        </p:nvSpPr>
        <p:spPr>
          <a:xfrm>
            <a:off x="3540720" y="899428"/>
            <a:ext cx="2111400" cy="369332"/>
          </a:xfrm>
          <a:prstGeom prst="rect">
            <a:avLst/>
          </a:prstGeom>
          <a:noFill/>
        </p:spPr>
        <p:txBody>
          <a:bodyPr wrap="square" rtlCol="0">
            <a:spAutoFit/>
          </a:bodyPr>
          <a:lstStyle/>
          <a:p>
            <a:pPr algn="ctr"/>
            <a:r>
              <a:rPr lang="en-CA" dirty="0"/>
              <a:t>Building CBST</a:t>
            </a:r>
          </a:p>
        </p:txBody>
      </p:sp>
    </p:spTree>
    <p:extLst>
      <p:ext uri="{BB962C8B-B14F-4D97-AF65-F5344CB8AC3E}">
        <p14:creationId xmlns:p14="http://schemas.microsoft.com/office/powerpoint/2010/main" val="2974991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B64B0669-CCD4-44FF-A914-CA843CC74E14}"/>
              </a:ext>
            </a:extLst>
          </p:cNvPr>
          <p:cNvCxnSpPr>
            <a:cxnSpLocks/>
          </p:cNvCxnSpPr>
          <p:nvPr/>
        </p:nvCxnSpPr>
        <p:spPr>
          <a:xfrm>
            <a:off x="3029054" y="4590280"/>
            <a:ext cx="960176" cy="0"/>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39ADAA4-1748-43B3-8F39-ABD92A11CA66}"/>
              </a:ext>
            </a:extLst>
          </p:cNvPr>
          <p:cNvCxnSpPr>
            <a:cxnSpLocks/>
          </p:cNvCxnSpPr>
          <p:nvPr/>
        </p:nvCxnSpPr>
        <p:spPr>
          <a:xfrm flipV="1">
            <a:off x="6237446" y="4817905"/>
            <a:ext cx="567000" cy="2319"/>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B924F33E-4AAB-4924-BB7B-565F4B03DEE7}"/>
              </a:ext>
            </a:extLst>
          </p:cNvPr>
          <p:cNvCxnSpPr>
            <a:cxnSpLocks/>
          </p:cNvCxnSpPr>
          <p:nvPr/>
        </p:nvCxnSpPr>
        <p:spPr>
          <a:xfrm>
            <a:off x="6498421" y="3103774"/>
            <a:ext cx="0" cy="1641495"/>
          </a:xfrm>
          <a:prstGeom prst="straightConnector1">
            <a:avLst/>
          </a:prstGeom>
          <a:ln w="1905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7" name="TextBox 8">
            <a:extLst>
              <a:ext uri="{FF2B5EF4-FFF2-40B4-BE49-F238E27FC236}">
                <a16:creationId xmlns:a16="http://schemas.microsoft.com/office/drawing/2014/main" id="{2CB1DB0C-89DA-47EC-9BC3-C7574D2AEE50}"/>
              </a:ext>
            </a:extLst>
          </p:cNvPr>
          <p:cNvSpPr txBox="1"/>
          <p:nvPr/>
        </p:nvSpPr>
        <p:spPr>
          <a:xfrm>
            <a:off x="132957" y="4564144"/>
            <a:ext cx="1014005" cy="494756"/>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CA" sz="1050" dirty="0"/>
              <a:t>Climate means of seed </a:t>
            </a:r>
            <a:r>
              <a:rPr lang="en-CA" sz="1050" dirty="0" err="1"/>
              <a:t>BECvars</a:t>
            </a:r>
            <a:endParaRPr lang="en-CA" sz="1050" dirty="0"/>
          </a:p>
        </p:txBody>
      </p:sp>
      <p:cxnSp>
        <p:nvCxnSpPr>
          <p:cNvPr id="7" name="Connector: Elbow 6">
            <a:extLst>
              <a:ext uri="{FF2B5EF4-FFF2-40B4-BE49-F238E27FC236}">
                <a16:creationId xmlns:a16="http://schemas.microsoft.com/office/drawing/2014/main" id="{FD37E792-3B43-47B9-BD65-A6D2BE5AEBF6}"/>
              </a:ext>
            </a:extLst>
          </p:cNvPr>
          <p:cNvCxnSpPr>
            <a:cxnSpLocks/>
            <a:stCxn id="24" idx="3"/>
          </p:cNvCxnSpPr>
          <p:nvPr/>
        </p:nvCxnSpPr>
        <p:spPr>
          <a:xfrm>
            <a:off x="1388731" y="3679504"/>
            <a:ext cx="1618341" cy="865082"/>
          </a:xfrm>
          <a:prstGeom prst="bentConnector3">
            <a:avLst>
              <a:gd name="adj1" fmla="val 99711"/>
            </a:avLst>
          </a:prstGeom>
          <a:ln w="1905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8" name="Connector: Elbow 17">
            <a:extLst>
              <a:ext uri="{FF2B5EF4-FFF2-40B4-BE49-F238E27FC236}">
                <a16:creationId xmlns:a16="http://schemas.microsoft.com/office/drawing/2014/main" id="{2ECA6881-7F7C-4B26-BCE8-DA4EF2D04650}"/>
              </a:ext>
            </a:extLst>
          </p:cNvPr>
          <p:cNvCxnSpPr>
            <a:cxnSpLocks/>
          </p:cNvCxnSpPr>
          <p:nvPr/>
        </p:nvCxnSpPr>
        <p:spPr>
          <a:xfrm flipV="1">
            <a:off x="1147110" y="4619720"/>
            <a:ext cx="1863000" cy="243000"/>
          </a:xfrm>
          <a:prstGeom prst="bentConnector3">
            <a:avLst>
              <a:gd name="adj1" fmla="val 100006"/>
            </a:avLst>
          </a:prstGeom>
          <a:ln w="1905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24" name="TextBox 8">
            <a:extLst>
              <a:ext uri="{FF2B5EF4-FFF2-40B4-BE49-F238E27FC236}">
                <a16:creationId xmlns:a16="http://schemas.microsoft.com/office/drawing/2014/main" id="{58BCE699-BE14-4CEE-9C8E-F60107897C2B}"/>
              </a:ext>
            </a:extLst>
          </p:cNvPr>
          <p:cNvSpPr txBox="1"/>
          <p:nvPr/>
        </p:nvSpPr>
        <p:spPr>
          <a:xfrm>
            <a:off x="123615" y="3264549"/>
            <a:ext cx="1265116" cy="829910"/>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CA" sz="1050" dirty="0"/>
              <a:t>Climate means of plantation </a:t>
            </a:r>
            <a:r>
              <a:rPr lang="en-CA" sz="1050" dirty="0" err="1"/>
              <a:t>BECvars</a:t>
            </a:r>
            <a:endParaRPr lang="en-CA" sz="1050" dirty="0"/>
          </a:p>
          <a:p>
            <a:pPr algn="ctr"/>
            <a:r>
              <a:rPr lang="en-CA" sz="1050" dirty="0"/>
              <a:t>+</a:t>
            </a:r>
          </a:p>
          <a:p>
            <a:pPr algn="ctr"/>
            <a:r>
              <a:rPr lang="en-CA" sz="1050" dirty="0">
                <a:highlight>
                  <a:srgbClr val="FFFF00"/>
                </a:highlight>
              </a:rPr>
              <a:t>Climate migration distance</a:t>
            </a:r>
          </a:p>
        </p:txBody>
      </p:sp>
      <p:grpSp>
        <p:nvGrpSpPr>
          <p:cNvPr id="4" name="Group 3">
            <a:extLst>
              <a:ext uri="{FF2B5EF4-FFF2-40B4-BE49-F238E27FC236}">
                <a16:creationId xmlns:a16="http://schemas.microsoft.com/office/drawing/2014/main" id="{2AC4B090-75F3-404B-8E68-2D5B3304C60B}"/>
              </a:ext>
            </a:extLst>
          </p:cNvPr>
          <p:cNvGrpSpPr/>
          <p:nvPr/>
        </p:nvGrpSpPr>
        <p:grpSpPr>
          <a:xfrm>
            <a:off x="391420" y="1360921"/>
            <a:ext cx="7592549" cy="1742853"/>
            <a:chOff x="521894" y="1138095"/>
            <a:chExt cx="10123398" cy="2323804"/>
          </a:xfrm>
        </p:grpSpPr>
        <p:sp>
          <p:nvSpPr>
            <p:cNvPr id="2" name="TextBox 7">
              <a:extLst>
                <a:ext uri="{FF2B5EF4-FFF2-40B4-BE49-F238E27FC236}">
                  <a16:creationId xmlns:a16="http://schemas.microsoft.com/office/drawing/2014/main" id="{9AAAC002-DC69-47D2-B5CA-A7444D9EEF5B}"/>
                </a:ext>
              </a:extLst>
            </p:cNvPr>
            <p:cNvSpPr txBox="1"/>
            <p:nvPr/>
          </p:nvSpPr>
          <p:spPr>
            <a:xfrm>
              <a:off x="521894" y="1462102"/>
              <a:ext cx="1502228" cy="361406"/>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CA" sz="1050" dirty="0"/>
                <a:t>Provenance data</a:t>
              </a:r>
            </a:p>
          </p:txBody>
        </p:sp>
        <p:pic>
          <p:nvPicPr>
            <p:cNvPr id="10" name="Picture 9">
              <a:extLst>
                <a:ext uri="{FF2B5EF4-FFF2-40B4-BE49-F238E27FC236}">
                  <a16:creationId xmlns:a16="http://schemas.microsoft.com/office/drawing/2014/main" id="{C70FB548-024D-4350-87B2-BA74322ACE22}"/>
                </a:ext>
              </a:extLst>
            </p:cNvPr>
            <p:cNvPicPr>
              <a:picLocks noChangeAspect="1"/>
            </p:cNvPicPr>
            <p:nvPr/>
          </p:nvPicPr>
          <p:blipFill>
            <a:blip r:embed="rId2"/>
            <a:stretch>
              <a:fillRect/>
            </a:stretch>
          </p:blipFill>
          <p:spPr>
            <a:xfrm>
              <a:off x="8008778" y="1138095"/>
              <a:ext cx="2636514" cy="2323804"/>
            </a:xfrm>
            <a:prstGeom prst="rect">
              <a:avLst/>
            </a:prstGeom>
          </p:spPr>
        </p:pic>
        <p:cxnSp>
          <p:nvCxnSpPr>
            <p:cNvPr id="12" name="Straight Arrow Connector 11">
              <a:extLst>
                <a:ext uri="{FF2B5EF4-FFF2-40B4-BE49-F238E27FC236}">
                  <a16:creationId xmlns:a16="http://schemas.microsoft.com/office/drawing/2014/main" id="{FE62AC61-8DD6-467F-863A-6E148D98B559}"/>
                </a:ext>
              </a:extLst>
            </p:cNvPr>
            <p:cNvCxnSpPr>
              <a:cxnSpLocks/>
            </p:cNvCxnSpPr>
            <p:nvPr/>
          </p:nvCxnSpPr>
          <p:spPr>
            <a:xfrm flipV="1">
              <a:off x="2024122" y="1637523"/>
              <a:ext cx="5984656" cy="14616"/>
            </a:xfrm>
            <a:prstGeom prst="straightConnector1">
              <a:avLst/>
            </a:prstGeom>
            <a:ln w="1587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6" name="Group 5">
            <a:extLst>
              <a:ext uri="{FF2B5EF4-FFF2-40B4-BE49-F238E27FC236}">
                <a16:creationId xmlns:a16="http://schemas.microsoft.com/office/drawing/2014/main" id="{C0128763-C098-4C8E-B8A2-E8EAB7420AEE}"/>
              </a:ext>
            </a:extLst>
          </p:cNvPr>
          <p:cNvGrpSpPr/>
          <p:nvPr/>
        </p:nvGrpSpPr>
        <p:grpSpPr>
          <a:xfrm>
            <a:off x="4087616" y="3917275"/>
            <a:ext cx="2111007" cy="1988435"/>
            <a:chOff x="5450154" y="4080034"/>
            <a:chExt cx="2814676" cy="2651246"/>
          </a:xfrm>
        </p:grpSpPr>
        <p:pic>
          <p:nvPicPr>
            <p:cNvPr id="43" name="Picture 42">
              <a:extLst>
                <a:ext uri="{FF2B5EF4-FFF2-40B4-BE49-F238E27FC236}">
                  <a16:creationId xmlns:a16="http://schemas.microsoft.com/office/drawing/2014/main" id="{8EC05B3A-4E3E-45CA-8775-D7147BF630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0154" y="4080034"/>
              <a:ext cx="2814676" cy="2408606"/>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7">
              <a:extLst>
                <a:ext uri="{FF2B5EF4-FFF2-40B4-BE49-F238E27FC236}">
                  <a16:creationId xmlns:a16="http://schemas.microsoft.com/office/drawing/2014/main" id="{8B3C8DA1-501E-45C9-AF2B-65DE58088CE3}"/>
                </a:ext>
              </a:extLst>
            </p:cNvPr>
            <p:cNvSpPr txBox="1"/>
            <p:nvPr/>
          </p:nvSpPr>
          <p:spPr>
            <a:xfrm>
              <a:off x="6334155" y="6469670"/>
              <a:ext cx="1502228" cy="26161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lIns="13500" rIns="13500" rtlCol="0" anchor="ctr">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CA" sz="825" dirty="0"/>
                <a:t>Climate distance matrix</a:t>
              </a:r>
            </a:p>
          </p:txBody>
        </p:sp>
      </p:grpSp>
      <p:grpSp>
        <p:nvGrpSpPr>
          <p:cNvPr id="5" name="Group 4">
            <a:extLst>
              <a:ext uri="{FF2B5EF4-FFF2-40B4-BE49-F238E27FC236}">
                <a16:creationId xmlns:a16="http://schemas.microsoft.com/office/drawing/2014/main" id="{72429F09-5473-426D-808C-5176615D5AC6}"/>
              </a:ext>
            </a:extLst>
          </p:cNvPr>
          <p:cNvGrpSpPr/>
          <p:nvPr/>
        </p:nvGrpSpPr>
        <p:grpSpPr>
          <a:xfrm>
            <a:off x="6872879" y="3910276"/>
            <a:ext cx="2111007" cy="2006121"/>
            <a:chOff x="9163838" y="4070701"/>
            <a:chExt cx="2814676" cy="2674828"/>
          </a:xfrm>
        </p:grpSpPr>
        <p:pic>
          <p:nvPicPr>
            <p:cNvPr id="44" name="Picture 43">
              <a:extLst>
                <a:ext uri="{FF2B5EF4-FFF2-40B4-BE49-F238E27FC236}">
                  <a16:creationId xmlns:a16="http://schemas.microsoft.com/office/drawing/2014/main" id="{1E1212E3-E64C-4B4B-90E3-1FDFB51553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63838" y="4070701"/>
              <a:ext cx="2814676" cy="2408606"/>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7">
              <a:extLst>
                <a:ext uri="{FF2B5EF4-FFF2-40B4-BE49-F238E27FC236}">
                  <a16:creationId xmlns:a16="http://schemas.microsoft.com/office/drawing/2014/main" id="{D2A9B858-8BCE-4889-93F3-48432A9C25D6}"/>
                </a:ext>
              </a:extLst>
            </p:cNvPr>
            <p:cNvSpPr txBox="1"/>
            <p:nvPr/>
          </p:nvSpPr>
          <p:spPr>
            <a:xfrm>
              <a:off x="9927059" y="6483919"/>
              <a:ext cx="1502228" cy="26161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lIns="13500" rIns="13500" rtlCol="0" anchor="ctr">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CA" sz="825" dirty="0"/>
                <a:t>Relative height matrix</a:t>
              </a:r>
            </a:p>
            <a:p>
              <a:pPr algn="ctr"/>
              <a:r>
                <a:rPr lang="en-CA" sz="825" dirty="0"/>
                <a:t>Genetic suitability</a:t>
              </a:r>
            </a:p>
          </p:txBody>
        </p:sp>
      </p:grpSp>
      <p:grpSp>
        <p:nvGrpSpPr>
          <p:cNvPr id="20" name="Group 19">
            <a:extLst>
              <a:ext uri="{FF2B5EF4-FFF2-40B4-BE49-F238E27FC236}">
                <a16:creationId xmlns:a16="http://schemas.microsoft.com/office/drawing/2014/main" id="{76CD8D50-031C-2CD8-EA5C-9C3E1553E7DD}"/>
              </a:ext>
            </a:extLst>
          </p:cNvPr>
          <p:cNvGrpSpPr/>
          <p:nvPr/>
        </p:nvGrpSpPr>
        <p:grpSpPr>
          <a:xfrm>
            <a:off x="539551" y="116632"/>
            <a:ext cx="8136905" cy="726301"/>
            <a:chOff x="539551" y="116632"/>
            <a:chExt cx="8136905" cy="726301"/>
          </a:xfrm>
        </p:grpSpPr>
        <p:grpSp>
          <p:nvGrpSpPr>
            <p:cNvPr id="21" name="Group 20">
              <a:extLst>
                <a:ext uri="{FF2B5EF4-FFF2-40B4-BE49-F238E27FC236}">
                  <a16:creationId xmlns:a16="http://schemas.microsoft.com/office/drawing/2014/main" id="{AE8A5036-2E02-AEA2-EA1D-D16F870C4E4D}"/>
                </a:ext>
              </a:extLst>
            </p:cNvPr>
            <p:cNvGrpSpPr/>
            <p:nvPr/>
          </p:nvGrpSpPr>
          <p:grpSpPr>
            <a:xfrm>
              <a:off x="580897" y="116632"/>
              <a:ext cx="7951543" cy="720080"/>
              <a:chOff x="899592" y="116632"/>
              <a:chExt cx="7488832" cy="720080"/>
            </a:xfrm>
          </p:grpSpPr>
          <p:sp>
            <p:nvSpPr>
              <p:cNvPr id="23" name="TextBox 22">
                <a:extLst>
                  <a:ext uri="{FF2B5EF4-FFF2-40B4-BE49-F238E27FC236}">
                    <a16:creationId xmlns:a16="http://schemas.microsoft.com/office/drawing/2014/main" id="{EFB38DDB-4B96-3F9C-ADC8-58FF63505299}"/>
                  </a:ext>
                </a:extLst>
              </p:cNvPr>
              <p:cNvSpPr txBox="1"/>
              <p:nvPr/>
            </p:nvSpPr>
            <p:spPr>
              <a:xfrm>
                <a:off x="928471" y="116632"/>
                <a:ext cx="4320480" cy="369332"/>
              </a:xfrm>
              <a:prstGeom prst="rect">
                <a:avLst/>
              </a:prstGeom>
              <a:noFill/>
            </p:spPr>
            <p:txBody>
              <a:bodyPr wrap="square" lIns="45720" rIns="45720" rtlCol="0">
                <a:spAutoFit/>
              </a:bodyPr>
              <a:lstStyle/>
              <a:p>
                <a:pPr>
                  <a:spcBef>
                    <a:spcPts val="600"/>
                  </a:spcBef>
                </a:pPr>
                <a:r>
                  <a:rPr lang="en-CA" sz="1800" b="1" dirty="0"/>
                  <a:t>Climate Change Adaptation Research</a:t>
                </a:r>
                <a:endParaRPr lang="en-CA" dirty="0"/>
              </a:p>
            </p:txBody>
          </p:sp>
          <p:cxnSp>
            <p:nvCxnSpPr>
              <p:cNvPr id="25" name="Straight Connector 24">
                <a:extLst>
                  <a:ext uri="{FF2B5EF4-FFF2-40B4-BE49-F238E27FC236}">
                    <a16:creationId xmlns:a16="http://schemas.microsoft.com/office/drawing/2014/main" id="{51FF28D0-4674-178B-6770-3267333FE85D}"/>
                  </a:ext>
                </a:extLst>
              </p:cNvPr>
              <p:cNvCxnSpPr/>
              <p:nvPr/>
            </p:nvCxnSpPr>
            <p:spPr>
              <a:xfrm>
                <a:off x="899592" y="836712"/>
                <a:ext cx="74888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TextBox 21">
              <a:extLst>
                <a:ext uri="{FF2B5EF4-FFF2-40B4-BE49-F238E27FC236}">
                  <a16:creationId xmlns:a16="http://schemas.microsoft.com/office/drawing/2014/main" id="{731EBF30-221D-635F-76AB-293383AC4EC9}"/>
                </a:ext>
              </a:extLst>
            </p:cNvPr>
            <p:cNvSpPr txBox="1"/>
            <p:nvPr/>
          </p:nvSpPr>
          <p:spPr>
            <a:xfrm>
              <a:off x="539551" y="504379"/>
              <a:ext cx="8136905" cy="338554"/>
            </a:xfrm>
            <a:prstGeom prst="rect">
              <a:avLst/>
            </a:prstGeom>
            <a:noFill/>
          </p:spPr>
          <p:txBody>
            <a:bodyPr wrap="square" rtlCol="0">
              <a:spAutoFit/>
            </a:bodyPr>
            <a:lstStyle/>
            <a:p>
              <a:pPr defTabSz="1225550"/>
              <a:r>
                <a:rPr lang="en-US" sz="1600" dirty="0"/>
                <a:t>CBST	</a:t>
              </a:r>
              <a:r>
                <a:rPr lang="en-US" sz="1600" dirty="0">
                  <a:solidFill>
                    <a:schemeClr val="bg1">
                      <a:lumMod val="75000"/>
                    </a:schemeClr>
                  </a:solidFill>
                </a:rPr>
                <a:t>AMAT         	 Other CC Strategies  	     Multispectral             Health</a:t>
              </a:r>
              <a:endParaRPr lang="en-US" dirty="0">
                <a:solidFill>
                  <a:schemeClr val="bg1">
                    <a:lumMod val="75000"/>
                  </a:schemeClr>
                </a:solidFill>
              </a:endParaRPr>
            </a:p>
          </p:txBody>
        </p:sp>
      </p:grpSp>
      <p:sp>
        <p:nvSpPr>
          <p:cNvPr id="26" name="Slide Number Placeholder 25">
            <a:extLst>
              <a:ext uri="{FF2B5EF4-FFF2-40B4-BE49-F238E27FC236}">
                <a16:creationId xmlns:a16="http://schemas.microsoft.com/office/drawing/2014/main" id="{182867A3-18A0-ADC2-F588-D8E6551C7838}"/>
              </a:ext>
            </a:extLst>
          </p:cNvPr>
          <p:cNvSpPr>
            <a:spLocks noGrp="1"/>
          </p:cNvSpPr>
          <p:nvPr>
            <p:ph type="sldNum" sz="quarter" idx="12"/>
          </p:nvPr>
        </p:nvSpPr>
        <p:spPr/>
        <p:txBody>
          <a:bodyPr/>
          <a:lstStyle/>
          <a:p>
            <a:fld id="{2B61D13A-A84D-49D8-8512-3B4CEF115DD3}" type="slidenum">
              <a:rPr lang="en-CA" smtClean="0"/>
              <a:t>16</a:t>
            </a:fld>
            <a:endParaRPr lang="en-CA"/>
          </a:p>
        </p:txBody>
      </p:sp>
      <p:sp>
        <p:nvSpPr>
          <p:cNvPr id="3" name="TextBox 2">
            <a:extLst>
              <a:ext uri="{FF2B5EF4-FFF2-40B4-BE49-F238E27FC236}">
                <a16:creationId xmlns:a16="http://schemas.microsoft.com/office/drawing/2014/main" id="{00AFC3CD-61FB-23FE-AE7B-CF98B964A2A3}"/>
              </a:ext>
            </a:extLst>
          </p:cNvPr>
          <p:cNvSpPr txBox="1"/>
          <p:nvPr/>
        </p:nvSpPr>
        <p:spPr>
          <a:xfrm>
            <a:off x="3498586" y="1916832"/>
            <a:ext cx="1937510" cy="1569660"/>
          </a:xfrm>
          <a:prstGeom prst="rect">
            <a:avLst/>
          </a:prstGeom>
          <a:noFill/>
        </p:spPr>
        <p:txBody>
          <a:bodyPr wrap="square" rtlCol="0">
            <a:spAutoFit/>
          </a:bodyPr>
          <a:lstStyle/>
          <a:p>
            <a:r>
              <a:rPr lang="en-CA" sz="1200" dirty="0"/>
              <a:t>B) A given climate transfer distance does not have the same impact on different species. Therefore, If prov data available, develop a transfer function and use it to predict inter-ecosystem transfer impacts.</a:t>
            </a:r>
          </a:p>
        </p:txBody>
      </p:sp>
      <p:sp>
        <p:nvSpPr>
          <p:cNvPr id="8" name="TextBox 7">
            <a:extLst>
              <a:ext uri="{FF2B5EF4-FFF2-40B4-BE49-F238E27FC236}">
                <a16:creationId xmlns:a16="http://schemas.microsoft.com/office/drawing/2014/main" id="{C96148A7-29D1-C080-3FC4-0080A7821F49}"/>
              </a:ext>
            </a:extLst>
          </p:cNvPr>
          <p:cNvSpPr txBox="1"/>
          <p:nvPr/>
        </p:nvSpPr>
        <p:spPr>
          <a:xfrm>
            <a:off x="2051720" y="5517232"/>
            <a:ext cx="1937510" cy="1384995"/>
          </a:xfrm>
          <a:prstGeom prst="rect">
            <a:avLst/>
          </a:prstGeom>
          <a:noFill/>
        </p:spPr>
        <p:txBody>
          <a:bodyPr wrap="square" rtlCol="0">
            <a:spAutoFit/>
          </a:bodyPr>
          <a:lstStyle/>
          <a:p>
            <a:r>
              <a:rPr lang="en-CA" sz="1200" dirty="0"/>
              <a:t>A) Calculate Euclidean climate distance between each pair of ecosystems.  (If prov data lacking, could stop here and permit transfers only between pairs that are climatically close.)</a:t>
            </a:r>
          </a:p>
        </p:txBody>
      </p:sp>
      <p:sp>
        <p:nvSpPr>
          <p:cNvPr id="9" name="TextBox 8">
            <a:extLst>
              <a:ext uri="{FF2B5EF4-FFF2-40B4-BE49-F238E27FC236}">
                <a16:creationId xmlns:a16="http://schemas.microsoft.com/office/drawing/2014/main" id="{B9B26590-EE5E-2ACE-5C3E-65B51AA917D0}"/>
              </a:ext>
            </a:extLst>
          </p:cNvPr>
          <p:cNvSpPr txBox="1"/>
          <p:nvPr/>
        </p:nvSpPr>
        <p:spPr>
          <a:xfrm>
            <a:off x="1331640" y="2276872"/>
            <a:ext cx="1937510" cy="1015663"/>
          </a:xfrm>
          <a:prstGeom prst="rect">
            <a:avLst/>
          </a:prstGeom>
          <a:noFill/>
        </p:spPr>
        <p:txBody>
          <a:bodyPr wrap="square" rtlCol="0">
            <a:spAutoFit/>
          </a:bodyPr>
          <a:lstStyle/>
          <a:p>
            <a:r>
              <a:rPr lang="en-CA" sz="1200" dirty="0"/>
              <a:t>C) To include assisted migration,  add climate migration distance to plantation climates and repeat A and B.</a:t>
            </a:r>
          </a:p>
        </p:txBody>
      </p:sp>
      <p:sp>
        <p:nvSpPr>
          <p:cNvPr id="11" name="TextBox 10">
            <a:extLst>
              <a:ext uri="{FF2B5EF4-FFF2-40B4-BE49-F238E27FC236}">
                <a16:creationId xmlns:a16="http://schemas.microsoft.com/office/drawing/2014/main" id="{D8D94F26-29FA-7774-3219-D112DDE8C100}"/>
              </a:ext>
            </a:extLst>
          </p:cNvPr>
          <p:cNvSpPr txBox="1"/>
          <p:nvPr/>
        </p:nvSpPr>
        <p:spPr>
          <a:xfrm>
            <a:off x="3540720" y="899428"/>
            <a:ext cx="2111400" cy="369332"/>
          </a:xfrm>
          <a:prstGeom prst="rect">
            <a:avLst/>
          </a:prstGeom>
          <a:noFill/>
        </p:spPr>
        <p:txBody>
          <a:bodyPr wrap="square" rtlCol="0">
            <a:spAutoFit/>
          </a:bodyPr>
          <a:lstStyle/>
          <a:p>
            <a:pPr algn="ctr"/>
            <a:r>
              <a:rPr lang="en-CA" dirty="0"/>
              <a:t>Building CBST</a:t>
            </a:r>
          </a:p>
        </p:txBody>
      </p:sp>
      <p:sp>
        <p:nvSpPr>
          <p:cNvPr id="14" name="TextBox 13">
            <a:extLst>
              <a:ext uri="{FF2B5EF4-FFF2-40B4-BE49-F238E27FC236}">
                <a16:creationId xmlns:a16="http://schemas.microsoft.com/office/drawing/2014/main" id="{3879D0CA-AAE2-5326-EE07-AC54A5D11D0A}"/>
              </a:ext>
            </a:extLst>
          </p:cNvPr>
          <p:cNvSpPr txBox="1"/>
          <p:nvPr/>
        </p:nvSpPr>
        <p:spPr>
          <a:xfrm>
            <a:off x="6450914" y="6013737"/>
            <a:ext cx="1937510" cy="830997"/>
          </a:xfrm>
          <a:prstGeom prst="rect">
            <a:avLst/>
          </a:prstGeom>
          <a:noFill/>
        </p:spPr>
        <p:txBody>
          <a:bodyPr wrap="square" rtlCol="0">
            <a:spAutoFit/>
          </a:bodyPr>
          <a:lstStyle/>
          <a:p>
            <a:r>
              <a:rPr lang="en-CA" sz="1200" dirty="0"/>
              <a:t>D) Identify those inter-ecosystem transfers having low transfer impacts (high genetic suitability).</a:t>
            </a:r>
          </a:p>
        </p:txBody>
      </p:sp>
    </p:spTree>
    <p:extLst>
      <p:ext uri="{BB962C8B-B14F-4D97-AF65-F5344CB8AC3E}">
        <p14:creationId xmlns:p14="http://schemas.microsoft.com/office/powerpoint/2010/main" val="23976090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B61D13A-A84D-49D8-8512-3B4CEF115DD3}" type="slidenum">
              <a:rPr lang="en-CA" smtClean="0"/>
              <a:t>17</a:t>
            </a:fld>
            <a:endParaRPr lang="en-CA"/>
          </a:p>
        </p:txBody>
      </p:sp>
      <p:grpSp>
        <p:nvGrpSpPr>
          <p:cNvPr id="9" name="Group 8">
            <a:extLst>
              <a:ext uri="{FF2B5EF4-FFF2-40B4-BE49-F238E27FC236}">
                <a16:creationId xmlns:a16="http://schemas.microsoft.com/office/drawing/2014/main" id="{2BFC049B-8551-43C4-889F-5989544F5F92}"/>
              </a:ext>
            </a:extLst>
          </p:cNvPr>
          <p:cNvGrpSpPr/>
          <p:nvPr/>
        </p:nvGrpSpPr>
        <p:grpSpPr>
          <a:xfrm>
            <a:off x="2668662" y="1393031"/>
            <a:ext cx="3775546" cy="3670165"/>
            <a:chOff x="2668662" y="1393031"/>
            <a:chExt cx="3775546" cy="3670165"/>
          </a:xfrm>
        </p:grpSpPr>
        <p:pic>
          <p:nvPicPr>
            <p:cNvPr id="3" name="Picture 2" descr="SPZs_1 sm">
              <a:extLst>
                <a:ext uri="{FF2B5EF4-FFF2-40B4-BE49-F238E27FC236}">
                  <a16:creationId xmlns:a16="http://schemas.microsoft.com/office/drawing/2014/main" id="{BA5590FB-10CE-F00D-13DD-5C377B551525}"/>
                </a:ext>
              </a:extLst>
            </p:cNvPr>
            <p:cNvPicPr>
              <a:picLocks noChangeAspect="1" noChangeArrowheads="1"/>
            </p:cNvPicPr>
            <p:nvPr/>
          </p:nvPicPr>
          <p:blipFill>
            <a:blip r:embed="rId3" cstate="print"/>
            <a:srcRect/>
            <a:stretch>
              <a:fillRect/>
            </a:stretch>
          </p:blipFill>
          <p:spPr bwMode="auto">
            <a:xfrm>
              <a:off x="2668662" y="1778212"/>
              <a:ext cx="3775546" cy="3284984"/>
            </a:xfrm>
            <a:prstGeom prst="rect">
              <a:avLst/>
            </a:prstGeom>
            <a:noFill/>
            <a:ln w="9525">
              <a:noFill/>
              <a:miter lim="800000"/>
              <a:headEnd/>
              <a:tailEnd/>
            </a:ln>
          </p:spPr>
        </p:pic>
        <p:sp>
          <p:nvSpPr>
            <p:cNvPr id="5" name="TextBox 4">
              <a:extLst>
                <a:ext uri="{FF2B5EF4-FFF2-40B4-BE49-F238E27FC236}">
                  <a16:creationId xmlns:a16="http://schemas.microsoft.com/office/drawing/2014/main" id="{0CF8D3EB-4105-98D5-2106-DFDDE1714665}"/>
                </a:ext>
              </a:extLst>
            </p:cNvPr>
            <p:cNvSpPr txBox="1"/>
            <p:nvPr/>
          </p:nvSpPr>
          <p:spPr>
            <a:xfrm>
              <a:off x="3203848" y="1393031"/>
              <a:ext cx="2736304" cy="307777"/>
            </a:xfrm>
            <a:prstGeom prst="rect">
              <a:avLst/>
            </a:prstGeom>
            <a:noFill/>
          </p:spPr>
          <p:txBody>
            <a:bodyPr wrap="square" rtlCol="0">
              <a:spAutoFit/>
            </a:bodyPr>
            <a:lstStyle/>
            <a:p>
              <a:pPr algn="ctr"/>
              <a:r>
                <a:rPr lang="en-CA" sz="1400" dirty="0"/>
                <a:t>Geographic Based Seed Transfer</a:t>
              </a:r>
            </a:p>
          </p:txBody>
        </p:sp>
      </p:grpSp>
      <p:grpSp>
        <p:nvGrpSpPr>
          <p:cNvPr id="11" name="Group 10">
            <a:extLst>
              <a:ext uri="{FF2B5EF4-FFF2-40B4-BE49-F238E27FC236}">
                <a16:creationId xmlns:a16="http://schemas.microsoft.com/office/drawing/2014/main" id="{FBCE9C26-62BA-30B6-6633-B79632366BB6}"/>
              </a:ext>
            </a:extLst>
          </p:cNvPr>
          <p:cNvGrpSpPr/>
          <p:nvPr/>
        </p:nvGrpSpPr>
        <p:grpSpPr>
          <a:xfrm>
            <a:off x="539551" y="116632"/>
            <a:ext cx="8136905" cy="726301"/>
            <a:chOff x="539551" y="116632"/>
            <a:chExt cx="8136905" cy="726301"/>
          </a:xfrm>
        </p:grpSpPr>
        <p:grpSp>
          <p:nvGrpSpPr>
            <p:cNvPr id="12" name="Group 11">
              <a:extLst>
                <a:ext uri="{FF2B5EF4-FFF2-40B4-BE49-F238E27FC236}">
                  <a16:creationId xmlns:a16="http://schemas.microsoft.com/office/drawing/2014/main" id="{25448DA7-55A5-2C31-0558-B3BEFBC3143A}"/>
                </a:ext>
              </a:extLst>
            </p:cNvPr>
            <p:cNvGrpSpPr/>
            <p:nvPr/>
          </p:nvGrpSpPr>
          <p:grpSpPr>
            <a:xfrm>
              <a:off x="580897" y="116632"/>
              <a:ext cx="7951543" cy="720080"/>
              <a:chOff x="899592" y="116632"/>
              <a:chExt cx="7488832" cy="720080"/>
            </a:xfrm>
          </p:grpSpPr>
          <p:sp>
            <p:nvSpPr>
              <p:cNvPr id="19" name="TextBox 18">
                <a:extLst>
                  <a:ext uri="{FF2B5EF4-FFF2-40B4-BE49-F238E27FC236}">
                    <a16:creationId xmlns:a16="http://schemas.microsoft.com/office/drawing/2014/main" id="{63037A57-3515-C245-4446-3B1D26A1D1CE}"/>
                  </a:ext>
                </a:extLst>
              </p:cNvPr>
              <p:cNvSpPr txBox="1"/>
              <p:nvPr/>
            </p:nvSpPr>
            <p:spPr>
              <a:xfrm>
                <a:off x="928471" y="116632"/>
                <a:ext cx="4320480" cy="369332"/>
              </a:xfrm>
              <a:prstGeom prst="rect">
                <a:avLst/>
              </a:prstGeom>
              <a:noFill/>
            </p:spPr>
            <p:txBody>
              <a:bodyPr wrap="square" lIns="45720" rIns="45720" rtlCol="0">
                <a:spAutoFit/>
              </a:bodyPr>
              <a:lstStyle/>
              <a:p>
                <a:pPr>
                  <a:spcBef>
                    <a:spcPts val="600"/>
                  </a:spcBef>
                </a:pPr>
                <a:r>
                  <a:rPr lang="en-US" b="1" dirty="0"/>
                  <a:t>Pining for home</a:t>
                </a:r>
                <a:endParaRPr lang="en-CA" dirty="0"/>
              </a:p>
            </p:txBody>
          </p:sp>
          <p:cxnSp>
            <p:nvCxnSpPr>
              <p:cNvPr id="20" name="Straight Connector 19">
                <a:extLst>
                  <a:ext uri="{FF2B5EF4-FFF2-40B4-BE49-F238E27FC236}">
                    <a16:creationId xmlns:a16="http://schemas.microsoft.com/office/drawing/2014/main" id="{55DDE1AA-FD9B-2469-E166-3F521FC6560F}"/>
                  </a:ext>
                </a:extLst>
              </p:cNvPr>
              <p:cNvCxnSpPr/>
              <p:nvPr/>
            </p:nvCxnSpPr>
            <p:spPr>
              <a:xfrm>
                <a:off x="899592" y="836712"/>
                <a:ext cx="74888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 name="TextBox 17">
              <a:extLst>
                <a:ext uri="{FF2B5EF4-FFF2-40B4-BE49-F238E27FC236}">
                  <a16:creationId xmlns:a16="http://schemas.microsoft.com/office/drawing/2014/main" id="{3A67E1F0-2102-C197-ED5E-9DE7170597BE}"/>
                </a:ext>
              </a:extLst>
            </p:cNvPr>
            <p:cNvSpPr txBox="1"/>
            <p:nvPr/>
          </p:nvSpPr>
          <p:spPr>
            <a:xfrm>
              <a:off x="539551" y="504379"/>
              <a:ext cx="8136905" cy="338554"/>
            </a:xfrm>
            <a:prstGeom prst="rect">
              <a:avLst/>
            </a:prstGeom>
            <a:noFill/>
          </p:spPr>
          <p:txBody>
            <a:bodyPr wrap="square" rtlCol="0">
              <a:spAutoFit/>
            </a:bodyPr>
            <a:lstStyle/>
            <a:p>
              <a:pPr defTabSz="1225550"/>
              <a:r>
                <a:rPr lang="en-US" sz="1600" dirty="0"/>
                <a:t>CBST	</a:t>
              </a:r>
              <a:r>
                <a:rPr lang="en-US" sz="1600" dirty="0">
                  <a:solidFill>
                    <a:schemeClr val="bg1">
                      <a:lumMod val="75000"/>
                    </a:schemeClr>
                  </a:solidFill>
                </a:rPr>
                <a:t>AMAT         	 Other CC Strategies         	    Health</a:t>
              </a:r>
              <a:endParaRPr lang="en-US" dirty="0">
                <a:solidFill>
                  <a:schemeClr val="bg1">
                    <a:lumMod val="75000"/>
                  </a:schemeClr>
                </a:solidFill>
              </a:endParaRPr>
            </a:p>
          </p:txBody>
        </p:sp>
      </p:grpSp>
    </p:spTree>
    <p:extLst>
      <p:ext uri="{BB962C8B-B14F-4D97-AF65-F5344CB8AC3E}">
        <p14:creationId xmlns:p14="http://schemas.microsoft.com/office/powerpoint/2010/main" val="37501131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39A1E2-948C-9DD5-271F-B97F367F3445}"/>
              </a:ext>
            </a:extLst>
          </p:cNvPr>
          <p:cNvSpPr>
            <a:spLocks noGrp="1"/>
          </p:cNvSpPr>
          <p:nvPr>
            <p:ph type="sldNum" sz="quarter" idx="12"/>
          </p:nvPr>
        </p:nvSpPr>
        <p:spPr/>
        <p:txBody>
          <a:bodyPr/>
          <a:lstStyle/>
          <a:p>
            <a:fld id="{2B61D13A-A84D-49D8-8512-3B4CEF115DD3}" type="slidenum">
              <a:rPr lang="en-CA" smtClean="0"/>
              <a:t>18</a:t>
            </a:fld>
            <a:endParaRPr lang="en-CA"/>
          </a:p>
        </p:txBody>
      </p:sp>
      <p:grpSp>
        <p:nvGrpSpPr>
          <p:cNvPr id="3" name="Group 2">
            <a:extLst>
              <a:ext uri="{FF2B5EF4-FFF2-40B4-BE49-F238E27FC236}">
                <a16:creationId xmlns:a16="http://schemas.microsoft.com/office/drawing/2014/main" id="{2D8B006D-13B2-97A9-FD0B-E968D4B25F1E}"/>
              </a:ext>
            </a:extLst>
          </p:cNvPr>
          <p:cNvGrpSpPr/>
          <p:nvPr/>
        </p:nvGrpSpPr>
        <p:grpSpPr>
          <a:xfrm>
            <a:off x="395536" y="1169047"/>
            <a:ext cx="7560840" cy="5181083"/>
            <a:chOff x="2772262" y="284052"/>
            <a:chExt cx="6349969" cy="4033316"/>
          </a:xfrm>
        </p:grpSpPr>
        <p:sp>
          <p:nvSpPr>
            <p:cNvPr id="5" name="Rectangle 4">
              <a:extLst>
                <a:ext uri="{FF2B5EF4-FFF2-40B4-BE49-F238E27FC236}">
                  <a16:creationId xmlns:a16="http://schemas.microsoft.com/office/drawing/2014/main" id="{D16C8373-EB40-10ED-9AAA-1117C5BDF1B5}"/>
                </a:ext>
              </a:extLst>
            </p:cNvPr>
            <p:cNvSpPr/>
            <p:nvPr/>
          </p:nvSpPr>
          <p:spPr>
            <a:xfrm>
              <a:off x="3492342" y="284052"/>
              <a:ext cx="927259" cy="22407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7" name="Group 4">
              <a:extLst>
                <a:ext uri="{FF2B5EF4-FFF2-40B4-BE49-F238E27FC236}">
                  <a16:creationId xmlns:a16="http://schemas.microsoft.com/office/drawing/2014/main" id="{669A0CCE-CA89-15AF-E111-AF983F230EBD}"/>
                </a:ext>
              </a:extLst>
            </p:cNvPr>
            <p:cNvGrpSpPr>
              <a:grpSpLocks noChangeAspect="1"/>
            </p:cNvGrpSpPr>
            <p:nvPr/>
          </p:nvGrpSpPr>
          <p:grpSpPr>
            <a:xfrm>
              <a:off x="4284844" y="404663"/>
              <a:ext cx="4837387" cy="3912705"/>
              <a:chOff x="-709433" y="0"/>
              <a:chExt cx="9859060" cy="7947246"/>
            </a:xfrm>
          </p:grpSpPr>
          <p:pic>
            <p:nvPicPr>
              <p:cNvPr id="8" name="Picture 2" descr="C:\Users\Gaoneill\AppData\Local\Microsoft\Windows\Temporary Internet Files\Content.Outlook\GCTWDLCA\Map of BEC variants.png">
                <a:extLst>
                  <a:ext uri="{FF2B5EF4-FFF2-40B4-BE49-F238E27FC236}">
                    <a16:creationId xmlns:a16="http://schemas.microsoft.com/office/drawing/2014/main" id="{DBBF250B-FF7B-C57D-A6AD-62F1450ABCF2}"/>
                  </a:ext>
                </a:extLst>
              </p:cNvPr>
              <p:cNvPicPr>
                <a:picLocks noChangeAspect="1" noChangeArrowheads="1"/>
              </p:cNvPicPr>
              <p:nvPr/>
            </p:nvPicPr>
            <p:blipFill>
              <a:blip r:embed="rId2" cstate="print"/>
              <a:srcRect/>
              <a:stretch>
                <a:fillRect/>
              </a:stretch>
            </p:blipFill>
            <p:spPr bwMode="auto">
              <a:xfrm>
                <a:off x="-709433" y="0"/>
                <a:ext cx="9289632" cy="7947246"/>
              </a:xfrm>
              <a:prstGeom prst="rect">
                <a:avLst/>
              </a:prstGeom>
              <a:noFill/>
            </p:spPr>
          </p:pic>
          <p:sp>
            <p:nvSpPr>
              <p:cNvPr id="9" name="TextBox 8">
                <a:extLst>
                  <a:ext uri="{FF2B5EF4-FFF2-40B4-BE49-F238E27FC236}">
                    <a16:creationId xmlns:a16="http://schemas.microsoft.com/office/drawing/2014/main" id="{519CC314-BC31-8199-D86B-4EB570817998}"/>
                  </a:ext>
                </a:extLst>
              </p:cNvPr>
              <p:cNvSpPr txBox="1"/>
              <p:nvPr/>
            </p:nvSpPr>
            <p:spPr>
              <a:xfrm>
                <a:off x="6160143" y="7458249"/>
                <a:ext cx="2989484" cy="424469"/>
              </a:xfrm>
              <a:prstGeom prst="rect">
                <a:avLst/>
              </a:prstGeom>
              <a:noFill/>
            </p:spPr>
            <p:txBody>
              <a:bodyPr wrap="square" rtlCol="0">
                <a:spAutoFit/>
              </a:bodyPr>
              <a:lstStyle/>
              <a:p>
                <a:r>
                  <a:rPr lang="en-CA" sz="800" dirty="0"/>
                  <a:t>Image: Tongli Wang</a:t>
                </a:r>
                <a:endParaRPr lang="en-CA" sz="1200" dirty="0"/>
              </a:p>
            </p:txBody>
          </p:sp>
        </p:grpSp>
        <p:sp>
          <p:nvSpPr>
            <p:cNvPr id="13" name="TextBox 12">
              <a:extLst>
                <a:ext uri="{FF2B5EF4-FFF2-40B4-BE49-F238E27FC236}">
                  <a16:creationId xmlns:a16="http://schemas.microsoft.com/office/drawing/2014/main" id="{06CCC0E0-160D-DCCA-9080-984518E2794D}"/>
                </a:ext>
              </a:extLst>
            </p:cNvPr>
            <p:cNvSpPr txBox="1"/>
            <p:nvPr/>
          </p:nvSpPr>
          <p:spPr>
            <a:xfrm>
              <a:off x="2772262" y="1419580"/>
              <a:ext cx="2376726" cy="461665"/>
            </a:xfrm>
            <a:prstGeom prst="rect">
              <a:avLst/>
            </a:prstGeom>
            <a:noFill/>
          </p:spPr>
          <p:txBody>
            <a:bodyPr wrap="square" rtlCol="0">
              <a:spAutoFit/>
            </a:bodyPr>
            <a:lstStyle/>
            <a:p>
              <a:pPr algn="ctr"/>
              <a:r>
                <a:rPr lang="en-CA" sz="1200" dirty="0" err="1"/>
                <a:t>Biogeoclimatic</a:t>
              </a:r>
              <a:r>
                <a:rPr lang="en-CA" sz="1200" dirty="0"/>
                <a:t> Ecosystem Classification (BEC) Variants</a:t>
              </a:r>
              <a:endParaRPr lang="en-CA" sz="2400" dirty="0"/>
            </a:p>
          </p:txBody>
        </p:sp>
      </p:grpSp>
      <p:sp>
        <p:nvSpPr>
          <p:cNvPr id="22" name="TextBox 21">
            <a:extLst>
              <a:ext uri="{FF2B5EF4-FFF2-40B4-BE49-F238E27FC236}">
                <a16:creationId xmlns:a16="http://schemas.microsoft.com/office/drawing/2014/main" id="{635A4E71-8E87-774F-7F61-E2593AB524EB}"/>
              </a:ext>
            </a:extLst>
          </p:cNvPr>
          <p:cNvSpPr txBox="1"/>
          <p:nvPr/>
        </p:nvSpPr>
        <p:spPr>
          <a:xfrm>
            <a:off x="2987824" y="1032991"/>
            <a:ext cx="2736304" cy="307777"/>
          </a:xfrm>
          <a:prstGeom prst="rect">
            <a:avLst/>
          </a:prstGeom>
          <a:noFill/>
        </p:spPr>
        <p:txBody>
          <a:bodyPr wrap="square" rtlCol="0">
            <a:spAutoFit/>
          </a:bodyPr>
          <a:lstStyle/>
          <a:p>
            <a:pPr algn="ctr"/>
            <a:r>
              <a:rPr lang="en-CA" sz="1400" dirty="0"/>
              <a:t>Climate Based Seed Transfer</a:t>
            </a:r>
          </a:p>
        </p:txBody>
      </p:sp>
      <p:grpSp>
        <p:nvGrpSpPr>
          <p:cNvPr id="15" name="Group 14">
            <a:extLst>
              <a:ext uri="{FF2B5EF4-FFF2-40B4-BE49-F238E27FC236}">
                <a16:creationId xmlns:a16="http://schemas.microsoft.com/office/drawing/2014/main" id="{F2C84935-BC10-2B34-D5BA-EC8F6510348F}"/>
              </a:ext>
            </a:extLst>
          </p:cNvPr>
          <p:cNvGrpSpPr/>
          <p:nvPr/>
        </p:nvGrpSpPr>
        <p:grpSpPr>
          <a:xfrm>
            <a:off x="539551" y="116632"/>
            <a:ext cx="8136905" cy="726301"/>
            <a:chOff x="539551" y="116632"/>
            <a:chExt cx="8136905" cy="726301"/>
          </a:xfrm>
        </p:grpSpPr>
        <p:grpSp>
          <p:nvGrpSpPr>
            <p:cNvPr id="16" name="Group 15">
              <a:extLst>
                <a:ext uri="{FF2B5EF4-FFF2-40B4-BE49-F238E27FC236}">
                  <a16:creationId xmlns:a16="http://schemas.microsoft.com/office/drawing/2014/main" id="{1BEB26CC-6D8F-F530-2BDD-B6B34E64A02D}"/>
                </a:ext>
              </a:extLst>
            </p:cNvPr>
            <p:cNvGrpSpPr/>
            <p:nvPr/>
          </p:nvGrpSpPr>
          <p:grpSpPr>
            <a:xfrm>
              <a:off x="580897" y="116632"/>
              <a:ext cx="7951543" cy="720080"/>
              <a:chOff x="899592" y="116632"/>
              <a:chExt cx="7488832" cy="720080"/>
            </a:xfrm>
          </p:grpSpPr>
          <p:sp>
            <p:nvSpPr>
              <p:cNvPr id="23" name="TextBox 22">
                <a:extLst>
                  <a:ext uri="{FF2B5EF4-FFF2-40B4-BE49-F238E27FC236}">
                    <a16:creationId xmlns:a16="http://schemas.microsoft.com/office/drawing/2014/main" id="{C3C89845-81B7-44EC-11FA-18779063016D}"/>
                  </a:ext>
                </a:extLst>
              </p:cNvPr>
              <p:cNvSpPr txBox="1"/>
              <p:nvPr/>
            </p:nvSpPr>
            <p:spPr>
              <a:xfrm>
                <a:off x="928471" y="116632"/>
                <a:ext cx="4320480" cy="369332"/>
              </a:xfrm>
              <a:prstGeom prst="rect">
                <a:avLst/>
              </a:prstGeom>
              <a:noFill/>
            </p:spPr>
            <p:txBody>
              <a:bodyPr wrap="square" lIns="45720" rIns="45720" rtlCol="0">
                <a:spAutoFit/>
              </a:bodyPr>
              <a:lstStyle/>
              <a:p>
                <a:pPr>
                  <a:spcBef>
                    <a:spcPts val="600"/>
                  </a:spcBef>
                </a:pPr>
                <a:r>
                  <a:rPr lang="en-US" b="1" dirty="0"/>
                  <a:t>Pining for home</a:t>
                </a:r>
                <a:endParaRPr lang="en-CA" dirty="0"/>
              </a:p>
            </p:txBody>
          </p:sp>
          <p:cxnSp>
            <p:nvCxnSpPr>
              <p:cNvPr id="24" name="Straight Connector 23">
                <a:extLst>
                  <a:ext uri="{FF2B5EF4-FFF2-40B4-BE49-F238E27FC236}">
                    <a16:creationId xmlns:a16="http://schemas.microsoft.com/office/drawing/2014/main" id="{B34253C3-AC4D-2CC3-AB16-19E77EE30652}"/>
                  </a:ext>
                </a:extLst>
              </p:cNvPr>
              <p:cNvCxnSpPr/>
              <p:nvPr/>
            </p:nvCxnSpPr>
            <p:spPr>
              <a:xfrm>
                <a:off x="899592" y="836712"/>
                <a:ext cx="74888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20">
              <a:extLst>
                <a:ext uri="{FF2B5EF4-FFF2-40B4-BE49-F238E27FC236}">
                  <a16:creationId xmlns:a16="http://schemas.microsoft.com/office/drawing/2014/main" id="{269F658C-9F88-2902-5FD3-E13CB996BA37}"/>
                </a:ext>
              </a:extLst>
            </p:cNvPr>
            <p:cNvSpPr txBox="1"/>
            <p:nvPr/>
          </p:nvSpPr>
          <p:spPr>
            <a:xfrm>
              <a:off x="539551" y="504379"/>
              <a:ext cx="8136905" cy="338554"/>
            </a:xfrm>
            <a:prstGeom prst="rect">
              <a:avLst/>
            </a:prstGeom>
            <a:noFill/>
          </p:spPr>
          <p:txBody>
            <a:bodyPr wrap="square" rtlCol="0">
              <a:spAutoFit/>
            </a:bodyPr>
            <a:lstStyle/>
            <a:p>
              <a:pPr defTabSz="1225550"/>
              <a:r>
                <a:rPr lang="en-US" sz="1600" dirty="0"/>
                <a:t>CBST	</a:t>
              </a:r>
              <a:r>
                <a:rPr lang="en-US" sz="1600" dirty="0">
                  <a:solidFill>
                    <a:schemeClr val="bg1">
                      <a:lumMod val="75000"/>
                    </a:schemeClr>
                  </a:solidFill>
                </a:rPr>
                <a:t>AMAT         	 Other CC Strategies         	    Health</a:t>
              </a:r>
              <a:endParaRPr lang="en-US" dirty="0">
                <a:solidFill>
                  <a:schemeClr val="bg1">
                    <a:lumMod val="75000"/>
                  </a:schemeClr>
                </a:solidFill>
              </a:endParaRPr>
            </a:p>
          </p:txBody>
        </p:sp>
      </p:grpSp>
    </p:spTree>
    <p:extLst>
      <p:ext uri="{BB962C8B-B14F-4D97-AF65-F5344CB8AC3E}">
        <p14:creationId xmlns:p14="http://schemas.microsoft.com/office/powerpoint/2010/main" val="1129505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1359173"/>
            <a:ext cx="6480175" cy="531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5360" y="1804653"/>
            <a:ext cx="5478218" cy="3928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6"/>
          <p:cNvSpPr>
            <a:spLocks noGrp="1"/>
          </p:cNvSpPr>
          <p:nvPr>
            <p:ph type="sldNum" sz="quarter" idx="12"/>
          </p:nvPr>
        </p:nvSpPr>
        <p:spPr/>
        <p:txBody>
          <a:bodyPr/>
          <a:lstStyle/>
          <a:p>
            <a:fld id="{2B61D13A-A84D-49D8-8512-3B4CEF115DD3}" type="slidenum">
              <a:rPr lang="en-CA" smtClean="0"/>
              <a:t>19</a:t>
            </a:fld>
            <a:endParaRPr lang="en-CA"/>
          </a:p>
        </p:txBody>
      </p:sp>
      <p:grpSp>
        <p:nvGrpSpPr>
          <p:cNvPr id="15" name="Group 14"/>
          <p:cNvGrpSpPr/>
          <p:nvPr/>
        </p:nvGrpSpPr>
        <p:grpSpPr>
          <a:xfrm>
            <a:off x="2312834" y="1843446"/>
            <a:ext cx="1133955" cy="307777"/>
            <a:chOff x="2123728" y="1052736"/>
            <a:chExt cx="1296143" cy="307777"/>
          </a:xfrm>
        </p:grpSpPr>
        <p:sp>
          <p:nvSpPr>
            <p:cNvPr id="17" name="TextBox 16"/>
            <p:cNvSpPr txBox="1"/>
            <p:nvPr/>
          </p:nvSpPr>
          <p:spPr>
            <a:xfrm>
              <a:off x="2123728" y="1052736"/>
              <a:ext cx="1296143" cy="307777"/>
            </a:xfrm>
            <a:prstGeom prst="rect">
              <a:avLst/>
            </a:prstGeom>
            <a:noFill/>
            <a:ln>
              <a:solidFill>
                <a:schemeClr val="tx1"/>
              </a:solidFill>
            </a:ln>
          </p:spPr>
          <p:txBody>
            <a:bodyPr wrap="square" rtlCol="0">
              <a:spAutoFit/>
            </a:bodyPr>
            <a:lstStyle/>
            <a:p>
              <a:r>
                <a:rPr lang="en-CA" sz="1400" dirty="0"/>
                <a:t>BEC units</a:t>
              </a:r>
            </a:p>
          </p:txBody>
        </p:sp>
        <p:pic>
          <p:nvPicPr>
            <p:cNvPr id="2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0413" y="1105572"/>
              <a:ext cx="190499" cy="180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8" name="Group 7">
            <a:extLst>
              <a:ext uri="{FF2B5EF4-FFF2-40B4-BE49-F238E27FC236}">
                <a16:creationId xmlns:a16="http://schemas.microsoft.com/office/drawing/2014/main" id="{1E602869-5CCD-505E-3AC7-C37D80F0CE07}"/>
              </a:ext>
            </a:extLst>
          </p:cNvPr>
          <p:cNvGrpSpPr/>
          <p:nvPr/>
        </p:nvGrpSpPr>
        <p:grpSpPr>
          <a:xfrm>
            <a:off x="539551" y="116632"/>
            <a:ext cx="8136905" cy="726301"/>
            <a:chOff x="539551" y="116632"/>
            <a:chExt cx="8136905" cy="726301"/>
          </a:xfrm>
        </p:grpSpPr>
        <p:grpSp>
          <p:nvGrpSpPr>
            <p:cNvPr id="9" name="Group 8">
              <a:extLst>
                <a:ext uri="{FF2B5EF4-FFF2-40B4-BE49-F238E27FC236}">
                  <a16:creationId xmlns:a16="http://schemas.microsoft.com/office/drawing/2014/main" id="{6E645EE8-C9F8-D3B6-8EC5-2F024F595D65}"/>
                </a:ext>
              </a:extLst>
            </p:cNvPr>
            <p:cNvGrpSpPr/>
            <p:nvPr/>
          </p:nvGrpSpPr>
          <p:grpSpPr>
            <a:xfrm>
              <a:off x="580897" y="116632"/>
              <a:ext cx="7951543" cy="720080"/>
              <a:chOff x="899592" y="116632"/>
              <a:chExt cx="7488832" cy="720080"/>
            </a:xfrm>
          </p:grpSpPr>
          <p:sp>
            <p:nvSpPr>
              <p:cNvPr id="18" name="TextBox 17">
                <a:extLst>
                  <a:ext uri="{FF2B5EF4-FFF2-40B4-BE49-F238E27FC236}">
                    <a16:creationId xmlns:a16="http://schemas.microsoft.com/office/drawing/2014/main" id="{82716C10-4DA0-8C93-829D-B660D59578BF}"/>
                  </a:ext>
                </a:extLst>
              </p:cNvPr>
              <p:cNvSpPr txBox="1"/>
              <p:nvPr/>
            </p:nvSpPr>
            <p:spPr>
              <a:xfrm>
                <a:off x="928471" y="116632"/>
                <a:ext cx="4320480" cy="369332"/>
              </a:xfrm>
              <a:prstGeom prst="rect">
                <a:avLst/>
              </a:prstGeom>
              <a:noFill/>
            </p:spPr>
            <p:txBody>
              <a:bodyPr wrap="square" lIns="45720" rIns="45720" rtlCol="0">
                <a:spAutoFit/>
              </a:bodyPr>
              <a:lstStyle/>
              <a:p>
                <a:pPr>
                  <a:spcBef>
                    <a:spcPts val="600"/>
                  </a:spcBef>
                </a:pPr>
                <a:r>
                  <a:rPr lang="en-US" b="1" dirty="0"/>
                  <a:t>Pining for home</a:t>
                </a:r>
                <a:endParaRPr lang="en-CA" dirty="0"/>
              </a:p>
            </p:txBody>
          </p:sp>
          <p:cxnSp>
            <p:nvCxnSpPr>
              <p:cNvPr id="19" name="Straight Connector 18">
                <a:extLst>
                  <a:ext uri="{FF2B5EF4-FFF2-40B4-BE49-F238E27FC236}">
                    <a16:creationId xmlns:a16="http://schemas.microsoft.com/office/drawing/2014/main" id="{5EF3B4E6-82F7-9CCE-2501-C2485C3D6EBB}"/>
                  </a:ext>
                </a:extLst>
              </p:cNvPr>
              <p:cNvCxnSpPr/>
              <p:nvPr/>
            </p:nvCxnSpPr>
            <p:spPr>
              <a:xfrm>
                <a:off x="899592" y="836712"/>
                <a:ext cx="74888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127D66FC-3C07-E0F5-2B0B-D87DD55F14BF}"/>
                </a:ext>
              </a:extLst>
            </p:cNvPr>
            <p:cNvSpPr txBox="1"/>
            <p:nvPr/>
          </p:nvSpPr>
          <p:spPr>
            <a:xfrm>
              <a:off x="539551" y="504379"/>
              <a:ext cx="8136905" cy="338554"/>
            </a:xfrm>
            <a:prstGeom prst="rect">
              <a:avLst/>
            </a:prstGeom>
            <a:noFill/>
          </p:spPr>
          <p:txBody>
            <a:bodyPr wrap="square" rtlCol="0">
              <a:spAutoFit/>
            </a:bodyPr>
            <a:lstStyle/>
            <a:p>
              <a:pPr defTabSz="1225550"/>
              <a:r>
                <a:rPr lang="en-US" sz="1600" dirty="0"/>
                <a:t>CBST	</a:t>
              </a:r>
              <a:r>
                <a:rPr lang="en-US" sz="1600" dirty="0">
                  <a:solidFill>
                    <a:schemeClr val="bg1">
                      <a:lumMod val="75000"/>
                    </a:schemeClr>
                  </a:solidFill>
                </a:rPr>
                <a:t>AMAT         	 Other CC Strategies         	    Health</a:t>
              </a:r>
              <a:endParaRPr lang="en-US" dirty="0">
                <a:solidFill>
                  <a:schemeClr val="bg1">
                    <a:lumMod val="75000"/>
                  </a:schemeClr>
                </a:solidFill>
              </a:endParaRPr>
            </a:p>
          </p:txBody>
        </p:sp>
      </p:grpSp>
    </p:spTree>
    <p:extLst>
      <p:ext uri="{BB962C8B-B14F-4D97-AF65-F5344CB8AC3E}">
        <p14:creationId xmlns:p14="http://schemas.microsoft.com/office/powerpoint/2010/main" val="16286994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1359173"/>
            <a:ext cx="6480175" cy="531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5360" y="1804653"/>
            <a:ext cx="5478218" cy="3928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6"/>
          <p:cNvSpPr>
            <a:spLocks noGrp="1"/>
          </p:cNvSpPr>
          <p:nvPr>
            <p:ph type="sldNum" sz="quarter" idx="12"/>
          </p:nvPr>
        </p:nvSpPr>
        <p:spPr/>
        <p:txBody>
          <a:bodyPr/>
          <a:lstStyle/>
          <a:p>
            <a:fld id="{2B61D13A-A84D-49D8-8512-3B4CEF115DD3}" type="slidenum">
              <a:rPr lang="en-CA" smtClean="0"/>
              <a:t>20</a:t>
            </a:fld>
            <a:endParaRPr lang="en-CA"/>
          </a:p>
        </p:txBody>
      </p:sp>
      <p:grpSp>
        <p:nvGrpSpPr>
          <p:cNvPr id="18" name="Group 17"/>
          <p:cNvGrpSpPr/>
          <p:nvPr/>
        </p:nvGrpSpPr>
        <p:grpSpPr>
          <a:xfrm>
            <a:off x="5456534" y="3655106"/>
            <a:ext cx="1433535" cy="1347037"/>
            <a:chOff x="5521850" y="3655106"/>
            <a:chExt cx="1433535" cy="1347037"/>
          </a:xfrm>
        </p:grpSpPr>
        <p:sp>
          <p:nvSpPr>
            <p:cNvPr id="16" name="TextBox 15"/>
            <p:cNvSpPr txBox="1"/>
            <p:nvPr/>
          </p:nvSpPr>
          <p:spPr>
            <a:xfrm>
              <a:off x="5637063" y="4725144"/>
              <a:ext cx="1318322" cy="276999"/>
            </a:xfrm>
            <a:prstGeom prst="rect">
              <a:avLst/>
            </a:prstGeom>
            <a:noFill/>
          </p:spPr>
          <p:txBody>
            <a:bodyPr wrap="square" rtlCol="0">
              <a:spAutoFit/>
            </a:bodyPr>
            <a:lstStyle/>
            <a:p>
              <a:pPr algn="ctr"/>
              <a:r>
                <a:rPr lang="en-CA" sz="1200" dirty="0"/>
                <a:t>Seedlot</a:t>
              </a:r>
            </a:p>
          </p:txBody>
        </p:sp>
        <p:cxnSp>
          <p:nvCxnSpPr>
            <p:cNvPr id="4" name="Straight Connector 3"/>
            <p:cNvCxnSpPr/>
            <p:nvPr/>
          </p:nvCxnSpPr>
          <p:spPr>
            <a:xfrm flipH="1" flipV="1">
              <a:off x="5626558" y="3821462"/>
              <a:ext cx="457610" cy="90368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Flowchart: Decision 8"/>
            <p:cNvSpPr>
              <a:spLocks noChangeAspect="1"/>
            </p:cNvSpPr>
            <p:nvPr/>
          </p:nvSpPr>
          <p:spPr>
            <a:xfrm>
              <a:off x="5521850" y="3655106"/>
              <a:ext cx="115213" cy="117582"/>
            </a:xfrm>
            <a:prstGeom prst="flowChartDecision">
              <a:avLst/>
            </a:prstGeom>
            <a:solidFill>
              <a:srgbClr val="48E50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5" name="Group 14"/>
          <p:cNvGrpSpPr/>
          <p:nvPr/>
        </p:nvGrpSpPr>
        <p:grpSpPr>
          <a:xfrm>
            <a:off x="2312834" y="1843446"/>
            <a:ext cx="1133955" cy="307777"/>
            <a:chOff x="2123728" y="1052736"/>
            <a:chExt cx="1296143" cy="307777"/>
          </a:xfrm>
        </p:grpSpPr>
        <p:sp>
          <p:nvSpPr>
            <p:cNvPr id="17" name="TextBox 16"/>
            <p:cNvSpPr txBox="1"/>
            <p:nvPr/>
          </p:nvSpPr>
          <p:spPr>
            <a:xfrm>
              <a:off x="2123728" y="1052736"/>
              <a:ext cx="1296143" cy="307777"/>
            </a:xfrm>
            <a:prstGeom prst="rect">
              <a:avLst/>
            </a:prstGeom>
            <a:noFill/>
            <a:ln>
              <a:solidFill>
                <a:schemeClr val="tx1"/>
              </a:solidFill>
            </a:ln>
          </p:spPr>
          <p:txBody>
            <a:bodyPr wrap="square" rtlCol="0">
              <a:spAutoFit/>
            </a:bodyPr>
            <a:lstStyle/>
            <a:p>
              <a:r>
                <a:rPr lang="en-CA" sz="1400" dirty="0"/>
                <a:t>BEC units</a:t>
              </a:r>
            </a:p>
          </p:txBody>
        </p:sp>
        <p:pic>
          <p:nvPicPr>
            <p:cNvPr id="2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0413" y="1105572"/>
              <a:ext cx="190499" cy="180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0" name="Group 9">
            <a:extLst>
              <a:ext uri="{FF2B5EF4-FFF2-40B4-BE49-F238E27FC236}">
                <a16:creationId xmlns:a16="http://schemas.microsoft.com/office/drawing/2014/main" id="{B6D4AD04-2F1B-96F2-3494-B8E042A201FE}"/>
              </a:ext>
            </a:extLst>
          </p:cNvPr>
          <p:cNvGrpSpPr/>
          <p:nvPr/>
        </p:nvGrpSpPr>
        <p:grpSpPr>
          <a:xfrm>
            <a:off x="539551" y="116632"/>
            <a:ext cx="8136905" cy="726301"/>
            <a:chOff x="539551" y="116632"/>
            <a:chExt cx="8136905" cy="726301"/>
          </a:xfrm>
        </p:grpSpPr>
        <p:grpSp>
          <p:nvGrpSpPr>
            <p:cNvPr id="11" name="Group 10">
              <a:extLst>
                <a:ext uri="{FF2B5EF4-FFF2-40B4-BE49-F238E27FC236}">
                  <a16:creationId xmlns:a16="http://schemas.microsoft.com/office/drawing/2014/main" id="{93FB5CF4-EA33-6167-579B-795F665AD6D7}"/>
                </a:ext>
              </a:extLst>
            </p:cNvPr>
            <p:cNvGrpSpPr/>
            <p:nvPr/>
          </p:nvGrpSpPr>
          <p:grpSpPr>
            <a:xfrm>
              <a:off x="580897" y="116632"/>
              <a:ext cx="7951543" cy="720080"/>
              <a:chOff x="899592" y="116632"/>
              <a:chExt cx="7488832" cy="720080"/>
            </a:xfrm>
          </p:grpSpPr>
          <p:sp>
            <p:nvSpPr>
              <p:cNvPr id="23" name="TextBox 22">
                <a:extLst>
                  <a:ext uri="{FF2B5EF4-FFF2-40B4-BE49-F238E27FC236}">
                    <a16:creationId xmlns:a16="http://schemas.microsoft.com/office/drawing/2014/main" id="{5FCE87AB-1888-71E3-CED5-E5762B3C373F}"/>
                  </a:ext>
                </a:extLst>
              </p:cNvPr>
              <p:cNvSpPr txBox="1"/>
              <p:nvPr/>
            </p:nvSpPr>
            <p:spPr>
              <a:xfrm>
                <a:off x="928471" y="116632"/>
                <a:ext cx="4320480" cy="369332"/>
              </a:xfrm>
              <a:prstGeom prst="rect">
                <a:avLst/>
              </a:prstGeom>
              <a:noFill/>
            </p:spPr>
            <p:txBody>
              <a:bodyPr wrap="square" lIns="45720" rIns="45720" rtlCol="0">
                <a:spAutoFit/>
              </a:bodyPr>
              <a:lstStyle/>
              <a:p>
                <a:pPr>
                  <a:spcBef>
                    <a:spcPts val="600"/>
                  </a:spcBef>
                </a:pPr>
                <a:r>
                  <a:rPr lang="en-US" b="1" dirty="0"/>
                  <a:t>Pining for home</a:t>
                </a:r>
                <a:endParaRPr lang="en-CA" dirty="0"/>
              </a:p>
            </p:txBody>
          </p:sp>
          <p:cxnSp>
            <p:nvCxnSpPr>
              <p:cNvPr id="24" name="Straight Connector 23">
                <a:extLst>
                  <a:ext uri="{FF2B5EF4-FFF2-40B4-BE49-F238E27FC236}">
                    <a16:creationId xmlns:a16="http://schemas.microsoft.com/office/drawing/2014/main" id="{C1C07B73-31FC-42C2-C69A-943B5CC136CB}"/>
                  </a:ext>
                </a:extLst>
              </p:cNvPr>
              <p:cNvCxnSpPr/>
              <p:nvPr/>
            </p:nvCxnSpPr>
            <p:spPr>
              <a:xfrm>
                <a:off x="899592" y="836712"/>
                <a:ext cx="74888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TextBox 21">
              <a:extLst>
                <a:ext uri="{FF2B5EF4-FFF2-40B4-BE49-F238E27FC236}">
                  <a16:creationId xmlns:a16="http://schemas.microsoft.com/office/drawing/2014/main" id="{571C6449-6996-C784-B14A-E78A8C4A1937}"/>
                </a:ext>
              </a:extLst>
            </p:cNvPr>
            <p:cNvSpPr txBox="1"/>
            <p:nvPr/>
          </p:nvSpPr>
          <p:spPr>
            <a:xfrm>
              <a:off x="539551" y="504379"/>
              <a:ext cx="8136905" cy="338554"/>
            </a:xfrm>
            <a:prstGeom prst="rect">
              <a:avLst/>
            </a:prstGeom>
            <a:noFill/>
          </p:spPr>
          <p:txBody>
            <a:bodyPr wrap="square" rtlCol="0">
              <a:spAutoFit/>
            </a:bodyPr>
            <a:lstStyle/>
            <a:p>
              <a:pPr defTabSz="1225550"/>
              <a:r>
                <a:rPr lang="en-US" sz="1600" dirty="0"/>
                <a:t>CBST	</a:t>
              </a:r>
              <a:r>
                <a:rPr lang="en-US" sz="1600" dirty="0">
                  <a:solidFill>
                    <a:schemeClr val="bg1">
                      <a:lumMod val="75000"/>
                    </a:schemeClr>
                  </a:solidFill>
                </a:rPr>
                <a:t>AMAT         	 Other CC Strategies         	    Health</a:t>
              </a:r>
              <a:endParaRPr lang="en-US" dirty="0">
                <a:solidFill>
                  <a:schemeClr val="bg1">
                    <a:lumMod val="75000"/>
                  </a:schemeClr>
                </a:solidFill>
              </a:endParaRPr>
            </a:p>
          </p:txBody>
        </p:sp>
      </p:grpSp>
    </p:spTree>
    <p:extLst>
      <p:ext uri="{BB962C8B-B14F-4D97-AF65-F5344CB8AC3E}">
        <p14:creationId xmlns:p14="http://schemas.microsoft.com/office/powerpoint/2010/main" val="19961994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1359173"/>
            <a:ext cx="6480175" cy="531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5360" y="1804653"/>
            <a:ext cx="5478218" cy="3928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6"/>
          <p:cNvSpPr>
            <a:spLocks noGrp="1"/>
          </p:cNvSpPr>
          <p:nvPr>
            <p:ph type="sldNum" sz="quarter" idx="12"/>
          </p:nvPr>
        </p:nvSpPr>
        <p:spPr/>
        <p:txBody>
          <a:bodyPr/>
          <a:lstStyle/>
          <a:p>
            <a:fld id="{2B61D13A-A84D-49D8-8512-3B4CEF115DD3}" type="slidenum">
              <a:rPr lang="en-CA" smtClean="0"/>
              <a:t>21</a:t>
            </a:fld>
            <a:endParaRPr lang="en-CA"/>
          </a:p>
        </p:txBody>
      </p:sp>
      <p:grpSp>
        <p:nvGrpSpPr>
          <p:cNvPr id="18" name="Group 17"/>
          <p:cNvGrpSpPr/>
          <p:nvPr/>
        </p:nvGrpSpPr>
        <p:grpSpPr>
          <a:xfrm>
            <a:off x="5456534" y="3655106"/>
            <a:ext cx="1433535" cy="1347037"/>
            <a:chOff x="5521850" y="3655106"/>
            <a:chExt cx="1433535" cy="1347037"/>
          </a:xfrm>
        </p:grpSpPr>
        <p:sp>
          <p:nvSpPr>
            <p:cNvPr id="16" name="TextBox 15"/>
            <p:cNvSpPr txBox="1"/>
            <p:nvPr/>
          </p:nvSpPr>
          <p:spPr>
            <a:xfrm>
              <a:off x="5637063" y="4725144"/>
              <a:ext cx="1318322" cy="276999"/>
            </a:xfrm>
            <a:prstGeom prst="rect">
              <a:avLst/>
            </a:prstGeom>
            <a:noFill/>
          </p:spPr>
          <p:txBody>
            <a:bodyPr wrap="square" rtlCol="0">
              <a:spAutoFit/>
            </a:bodyPr>
            <a:lstStyle/>
            <a:p>
              <a:pPr algn="ctr"/>
              <a:r>
                <a:rPr lang="en-CA" sz="1200" dirty="0"/>
                <a:t>Seedlot</a:t>
              </a:r>
            </a:p>
          </p:txBody>
        </p:sp>
        <p:cxnSp>
          <p:nvCxnSpPr>
            <p:cNvPr id="4" name="Straight Connector 3"/>
            <p:cNvCxnSpPr/>
            <p:nvPr/>
          </p:nvCxnSpPr>
          <p:spPr>
            <a:xfrm flipH="1" flipV="1">
              <a:off x="5626558" y="3821462"/>
              <a:ext cx="457610" cy="90368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Flowchart: Decision 8"/>
            <p:cNvSpPr>
              <a:spLocks noChangeAspect="1"/>
            </p:cNvSpPr>
            <p:nvPr/>
          </p:nvSpPr>
          <p:spPr>
            <a:xfrm>
              <a:off x="5521850" y="3655106"/>
              <a:ext cx="115213" cy="117582"/>
            </a:xfrm>
            <a:prstGeom prst="flowChartDecision">
              <a:avLst/>
            </a:prstGeom>
            <a:solidFill>
              <a:srgbClr val="48E50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5" name="Group 14"/>
          <p:cNvGrpSpPr/>
          <p:nvPr/>
        </p:nvGrpSpPr>
        <p:grpSpPr>
          <a:xfrm>
            <a:off x="2312834" y="1843446"/>
            <a:ext cx="1133955" cy="307777"/>
            <a:chOff x="2123728" y="1052736"/>
            <a:chExt cx="1296143" cy="307777"/>
          </a:xfrm>
        </p:grpSpPr>
        <p:sp>
          <p:nvSpPr>
            <p:cNvPr id="17" name="TextBox 16"/>
            <p:cNvSpPr txBox="1"/>
            <p:nvPr/>
          </p:nvSpPr>
          <p:spPr>
            <a:xfrm>
              <a:off x="2123728" y="1052736"/>
              <a:ext cx="1296143" cy="307777"/>
            </a:xfrm>
            <a:prstGeom prst="rect">
              <a:avLst/>
            </a:prstGeom>
            <a:noFill/>
            <a:ln>
              <a:solidFill>
                <a:schemeClr val="tx1"/>
              </a:solidFill>
            </a:ln>
          </p:spPr>
          <p:txBody>
            <a:bodyPr wrap="square" rtlCol="0">
              <a:spAutoFit/>
            </a:bodyPr>
            <a:lstStyle/>
            <a:p>
              <a:r>
                <a:rPr lang="en-CA" sz="1400" dirty="0"/>
                <a:t>BEC units</a:t>
              </a:r>
            </a:p>
          </p:txBody>
        </p:sp>
        <p:pic>
          <p:nvPicPr>
            <p:cNvPr id="2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0413" y="1105572"/>
              <a:ext cx="190499" cy="180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0" name="Group 19"/>
          <p:cNvGrpSpPr/>
          <p:nvPr/>
        </p:nvGrpSpPr>
        <p:grpSpPr>
          <a:xfrm>
            <a:off x="4788024" y="2874196"/>
            <a:ext cx="2887780" cy="1317916"/>
            <a:chOff x="4916343" y="2907271"/>
            <a:chExt cx="2887780" cy="1317916"/>
          </a:xfrm>
        </p:grpSpPr>
        <p:sp>
          <p:nvSpPr>
            <p:cNvPr id="29" name="Oval 28"/>
            <p:cNvSpPr/>
            <p:nvPr/>
          </p:nvSpPr>
          <p:spPr>
            <a:xfrm>
              <a:off x="4916343" y="3260619"/>
              <a:ext cx="1451649" cy="964568"/>
            </a:xfrm>
            <a:prstGeom prst="ellipse">
              <a:avLst/>
            </a:prstGeom>
            <a:solidFill>
              <a:srgbClr val="FF0000">
                <a:alpha val="23000"/>
              </a:srgb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CA" sz="1100"/>
            </a:p>
          </p:txBody>
        </p:sp>
        <p:cxnSp>
          <p:nvCxnSpPr>
            <p:cNvPr id="30" name="Straight Connector 29"/>
            <p:cNvCxnSpPr>
              <a:endCxn id="31" idx="1"/>
            </p:cNvCxnSpPr>
            <p:nvPr/>
          </p:nvCxnSpPr>
          <p:spPr>
            <a:xfrm flipV="1">
              <a:off x="5934705" y="3138104"/>
              <a:ext cx="551096" cy="15885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6485801" y="2907271"/>
              <a:ext cx="1318322" cy="461665"/>
            </a:xfrm>
            <a:prstGeom prst="rect">
              <a:avLst/>
            </a:prstGeom>
            <a:noFill/>
          </p:spPr>
          <p:txBody>
            <a:bodyPr wrap="square" rtlCol="0">
              <a:spAutoFit/>
            </a:bodyPr>
            <a:lstStyle/>
            <a:p>
              <a:pPr algn="ctr"/>
              <a:r>
                <a:rPr lang="en-CA" sz="1200" dirty="0"/>
                <a:t>Seed deployment space</a:t>
              </a:r>
            </a:p>
          </p:txBody>
        </p:sp>
      </p:grpSp>
      <p:grpSp>
        <p:nvGrpSpPr>
          <p:cNvPr id="10" name="Group 9">
            <a:extLst>
              <a:ext uri="{FF2B5EF4-FFF2-40B4-BE49-F238E27FC236}">
                <a16:creationId xmlns:a16="http://schemas.microsoft.com/office/drawing/2014/main" id="{27EB0949-11E3-E9C6-E9AD-9A6F5198D637}"/>
              </a:ext>
            </a:extLst>
          </p:cNvPr>
          <p:cNvGrpSpPr/>
          <p:nvPr/>
        </p:nvGrpSpPr>
        <p:grpSpPr>
          <a:xfrm>
            <a:off x="539551" y="116632"/>
            <a:ext cx="8136905" cy="726301"/>
            <a:chOff x="539551" y="116632"/>
            <a:chExt cx="8136905" cy="726301"/>
          </a:xfrm>
        </p:grpSpPr>
        <p:grpSp>
          <p:nvGrpSpPr>
            <p:cNvPr id="11" name="Group 10">
              <a:extLst>
                <a:ext uri="{FF2B5EF4-FFF2-40B4-BE49-F238E27FC236}">
                  <a16:creationId xmlns:a16="http://schemas.microsoft.com/office/drawing/2014/main" id="{CD50C576-E706-F78F-5A31-5854C6362E62}"/>
                </a:ext>
              </a:extLst>
            </p:cNvPr>
            <p:cNvGrpSpPr/>
            <p:nvPr/>
          </p:nvGrpSpPr>
          <p:grpSpPr>
            <a:xfrm>
              <a:off x="580897" y="116632"/>
              <a:ext cx="7951543" cy="720080"/>
              <a:chOff x="899592" y="116632"/>
              <a:chExt cx="7488832" cy="720080"/>
            </a:xfrm>
          </p:grpSpPr>
          <p:sp>
            <p:nvSpPr>
              <p:cNvPr id="24" name="TextBox 23">
                <a:extLst>
                  <a:ext uri="{FF2B5EF4-FFF2-40B4-BE49-F238E27FC236}">
                    <a16:creationId xmlns:a16="http://schemas.microsoft.com/office/drawing/2014/main" id="{F67A49B4-24EA-5BC6-6501-A142390A27E3}"/>
                  </a:ext>
                </a:extLst>
              </p:cNvPr>
              <p:cNvSpPr txBox="1"/>
              <p:nvPr/>
            </p:nvSpPr>
            <p:spPr>
              <a:xfrm>
                <a:off x="928471" y="116632"/>
                <a:ext cx="4320480" cy="369332"/>
              </a:xfrm>
              <a:prstGeom prst="rect">
                <a:avLst/>
              </a:prstGeom>
              <a:noFill/>
            </p:spPr>
            <p:txBody>
              <a:bodyPr wrap="square" lIns="45720" rIns="45720" rtlCol="0">
                <a:spAutoFit/>
              </a:bodyPr>
              <a:lstStyle/>
              <a:p>
                <a:pPr>
                  <a:spcBef>
                    <a:spcPts val="600"/>
                  </a:spcBef>
                </a:pPr>
                <a:r>
                  <a:rPr lang="en-US" b="1" dirty="0"/>
                  <a:t>Pining for home</a:t>
                </a:r>
                <a:endParaRPr lang="en-CA" dirty="0"/>
              </a:p>
            </p:txBody>
          </p:sp>
          <p:cxnSp>
            <p:nvCxnSpPr>
              <p:cNvPr id="25" name="Straight Connector 24">
                <a:extLst>
                  <a:ext uri="{FF2B5EF4-FFF2-40B4-BE49-F238E27FC236}">
                    <a16:creationId xmlns:a16="http://schemas.microsoft.com/office/drawing/2014/main" id="{E8716A86-212E-37C4-2BE0-780ACC7D6ADC}"/>
                  </a:ext>
                </a:extLst>
              </p:cNvPr>
              <p:cNvCxnSpPr/>
              <p:nvPr/>
            </p:nvCxnSpPr>
            <p:spPr>
              <a:xfrm>
                <a:off x="899592" y="836712"/>
                <a:ext cx="74888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TextBox 22">
              <a:extLst>
                <a:ext uri="{FF2B5EF4-FFF2-40B4-BE49-F238E27FC236}">
                  <a16:creationId xmlns:a16="http://schemas.microsoft.com/office/drawing/2014/main" id="{33F14DE4-657E-FEA2-8AD0-0F94F302B116}"/>
                </a:ext>
              </a:extLst>
            </p:cNvPr>
            <p:cNvSpPr txBox="1"/>
            <p:nvPr/>
          </p:nvSpPr>
          <p:spPr>
            <a:xfrm>
              <a:off x="539551" y="504379"/>
              <a:ext cx="8136905" cy="338554"/>
            </a:xfrm>
            <a:prstGeom prst="rect">
              <a:avLst/>
            </a:prstGeom>
            <a:noFill/>
          </p:spPr>
          <p:txBody>
            <a:bodyPr wrap="square" rtlCol="0">
              <a:spAutoFit/>
            </a:bodyPr>
            <a:lstStyle/>
            <a:p>
              <a:pPr defTabSz="1225550"/>
              <a:r>
                <a:rPr lang="en-US" sz="1600" dirty="0"/>
                <a:t>CBST	</a:t>
              </a:r>
              <a:r>
                <a:rPr lang="en-US" sz="1600" dirty="0">
                  <a:solidFill>
                    <a:schemeClr val="bg1">
                      <a:lumMod val="75000"/>
                    </a:schemeClr>
                  </a:solidFill>
                </a:rPr>
                <a:t>AMAT         	 Other CC Strategies         	    Health</a:t>
              </a:r>
              <a:endParaRPr lang="en-US" dirty="0">
                <a:solidFill>
                  <a:schemeClr val="bg1">
                    <a:lumMod val="75000"/>
                  </a:schemeClr>
                </a:solidFill>
              </a:endParaRPr>
            </a:p>
          </p:txBody>
        </p:sp>
      </p:grpSp>
    </p:spTree>
    <p:extLst>
      <p:ext uri="{BB962C8B-B14F-4D97-AF65-F5344CB8AC3E}">
        <p14:creationId xmlns:p14="http://schemas.microsoft.com/office/powerpoint/2010/main" val="34865835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1359173"/>
            <a:ext cx="6480175" cy="531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5360" y="1804653"/>
            <a:ext cx="5478218" cy="3928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6"/>
          <p:cNvSpPr>
            <a:spLocks noGrp="1"/>
          </p:cNvSpPr>
          <p:nvPr>
            <p:ph type="sldNum" sz="quarter" idx="12"/>
          </p:nvPr>
        </p:nvSpPr>
        <p:spPr/>
        <p:txBody>
          <a:bodyPr/>
          <a:lstStyle/>
          <a:p>
            <a:fld id="{2B61D13A-A84D-49D8-8512-3B4CEF115DD3}" type="slidenum">
              <a:rPr lang="en-CA" smtClean="0"/>
              <a:t>22</a:t>
            </a:fld>
            <a:endParaRPr lang="en-CA"/>
          </a:p>
        </p:txBody>
      </p:sp>
      <p:grpSp>
        <p:nvGrpSpPr>
          <p:cNvPr id="18" name="Group 17"/>
          <p:cNvGrpSpPr/>
          <p:nvPr/>
        </p:nvGrpSpPr>
        <p:grpSpPr>
          <a:xfrm>
            <a:off x="5456534" y="3655106"/>
            <a:ext cx="1433535" cy="1347037"/>
            <a:chOff x="5521850" y="3655106"/>
            <a:chExt cx="1433535" cy="1347037"/>
          </a:xfrm>
        </p:grpSpPr>
        <p:sp>
          <p:nvSpPr>
            <p:cNvPr id="16" name="TextBox 15"/>
            <p:cNvSpPr txBox="1"/>
            <p:nvPr/>
          </p:nvSpPr>
          <p:spPr>
            <a:xfrm>
              <a:off x="5637063" y="4725144"/>
              <a:ext cx="1318322" cy="276999"/>
            </a:xfrm>
            <a:prstGeom prst="rect">
              <a:avLst/>
            </a:prstGeom>
            <a:noFill/>
          </p:spPr>
          <p:txBody>
            <a:bodyPr wrap="square" rtlCol="0">
              <a:spAutoFit/>
            </a:bodyPr>
            <a:lstStyle/>
            <a:p>
              <a:pPr algn="ctr"/>
              <a:r>
                <a:rPr lang="en-CA" sz="1200" dirty="0"/>
                <a:t>Seedlot</a:t>
              </a:r>
            </a:p>
          </p:txBody>
        </p:sp>
        <p:cxnSp>
          <p:nvCxnSpPr>
            <p:cNvPr id="4" name="Straight Connector 3"/>
            <p:cNvCxnSpPr/>
            <p:nvPr/>
          </p:nvCxnSpPr>
          <p:spPr>
            <a:xfrm flipH="1" flipV="1">
              <a:off x="5626558" y="3821462"/>
              <a:ext cx="457610" cy="90368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Flowchart: Decision 8"/>
            <p:cNvSpPr>
              <a:spLocks noChangeAspect="1"/>
            </p:cNvSpPr>
            <p:nvPr/>
          </p:nvSpPr>
          <p:spPr>
            <a:xfrm>
              <a:off x="5521850" y="3655106"/>
              <a:ext cx="115213" cy="117582"/>
            </a:xfrm>
            <a:prstGeom prst="flowChartDecision">
              <a:avLst/>
            </a:prstGeom>
            <a:solidFill>
              <a:srgbClr val="48E50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5" name="Group 14"/>
          <p:cNvGrpSpPr/>
          <p:nvPr/>
        </p:nvGrpSpPr>
        <p:grpSpPr>
          <a:xfrm>
            <a:off x="2312834" y="1843446"/>
            <a:ext cx="1133955" cy="307777"/>
            <a:chOff x="2123728" y="1052736"/>
            <a:chExt cx="1296143" cy="307777"/>
          </a:xfrm>
        </p:grpSpPr>
        <p:sp>
          <p:nvSpPr>
            <p:cNvPr id="17" name="TextBox 16"/>
            <p:cNvSpPr txBox="1"/>
            <p:nvPr/>
          </p:nvSpPr>
          <p:spPr>
            <a:xfrm>
              <a:off x="2123728" y="1052736"/>
              <a:ext cx="1296143" cy="307777"/>
            </a:xfrm>
            <a:prstGeom prst="rect">
              <a:avLst/>
            </a:prstGeom>
            <a:noFill/>
            <a:ln>
              <a:solidFill>
                <a:schemeClr val="tx1"/>
              </a:solidFill>
            </a:ln>
          </p:spPr>
          <p:txBody>
            <a:bodyPr wrap="square" rtlCol="0">
              <a:spAutoFit/>
            </a:bodyPr>
            <a:lstStyle/>
            <a:p>
              <a:r>
                <a:rPr lang="en-CA" sz="1400" dirty="0"/>
                <a:t>BEC units</a:t>
              </a:r>
            </a:p>
          </p:txBody>
        </p:sp>
        <p:pic>
          <p:nvPicPr>
            <p:cNvPr id="2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0413" y="1105572"/>
              <a:ext cx="190499" cy="180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cxnSp>
        <p:nvCxnSpPr>
          <p:cNvPr id="3" name="Straight Arrow Connector 2"/>
          <p:cNvCxnSpPr>
            <a:cxnSpLocks noChangeAspect="1"/>
          </p:cNvCxnSpPr>
          <p:nvPr/>
        </p:nvCxnSpPr>
        <p:spPr>
          <a:xfrm flipH="1">
            <a:off x="5064221" y="3735672"/>
            <a:ext cx="425010" cy="89279"/>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4788024" y="2874196"/>
            <a:ext cx="2887780" cy="1317916"/>
            <a:chOff x="4916343" y="2907271"/>
            <a:chExt cx="2887780" cy="1317916"/>
          </a:xfrm>
        </p:grpSpPr>
        <p:sp>
          <p:nvSpPr>
            <p:cNvPr id="20" name="Oval 19"/>
            <p:cNvSpPr/>
            <p:nvPr/>
          </p:nvSpPr>
          <p:spPr>
            <a:xfrm>
              <a:off x="4916343" y="3260619"/>
              <a:ext cx="1451649" cy="964568"/>
            </a:xfrm>
            <a:prstGeom prst="ellipse">
              <a:avLst/>
            </a:prstGeom>
            <a:solidFill>
              <a:srgbClr val="FF0000">
                <a:alpha val="23000"/>
              </a:srgb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CA" sz="1100"/>
            </a:p>
          </p:txBody>
        </p:sp>
        <p:cxnSp>
          <p:nvCxnSpPr>
            <p:cNvPr id="28" name="Straight Connector 27"/>
            <p:cNvCxnSpPr>
              <a:endCxn id="29" idx="1"/>
            </p:cNvCxnSpPr>
            <p:nvPr/>
          </p:nvCxnSpPr>
          <p:spPr>
            <a:xfrm flipV="1">
              <a:off x="5934705" y="3138104"/>
              <a:ext cx="551096" cy="15885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6485801" y="2907271"/>
              <a:ext cx="1318322" cy="461665"/>
            </a:xfrm>
            <a:prstGeom prst="rect">
              <a:avLst/>
            </a:prstGeom>
            <a:noFill/>
          </p:spPr>
          <p:txBody>
            <a:bodyPr wrap="square" rtlCol="0">
              <a:spAutoFit/>
            </a:bodyPr>
            <a:lstStyle/>
            <a:p>
              <a:pPr algn="ctr"/>
              <a:r>
                <a:rPr lang="en-CA" sz="1200" dirty="0"/>
                <a:t>Seed deployment space</a:t>
              </a:r>
            </a:p>
          </p:txBody>
        </p:sp>
      </p:grpSp>
      <p:grpSp>
        <p:nvGrpSpPr>
          <p:cNvPr id="11" name="Group 10">
            <a:extLst>
              <a:ext uri="{FF2B5EF4-FFF2-40B4-BE49-F238E27FC236}">
                <a16:creationId xmlns:a16="http://schemas.microsoft.com/office/drawing/2014/main" id="{FC3A3FE8-1A7B-2E4C-98BC-9A5FDF42F9E0}"/>
              </a:ext>
            </a:extLst>
          </p:cNvPr>
          <p:cNvGrpSpPr/>
          <p:nvPr/>
        </p:nvGrpSpPr>
        <p:grpSpPr>
          <a:xfrm>
            <a:off x="539551" y="116632"/>
            <a:ext cx="8136905" cy="726301"/>
            <a:chOff x="539551" y="116632"/>
            <a:chExt cx="8136905" cy="726301"/>
          </a:xfrm>
        </p:grpSpPr>
        <p:grpSp>
          <p:nvGrpSpPr>
            <p:cNvPr id="12" name="Group 11">
              <a:extLst>
                <a:ext uri="{FF2B5EF4-FFF2-40B4-BE49-F238E27FC236}">
                  <a16:creationId xmlns:a16="http://schemas.microsoft.com/office/drawing/2014/main" id="{938381A7-BC1B-DCDC-D95D-9E184455AC4D}"/>
                </a:ext>
              </a:extLst>
            </p:cNvPr>
            <p:cNvGrpSpPr/>
            <p:nvPr/>
          </p:nvGrpSpPr>
          <p:grpSpPr>
            <a:xfrm>
              <a:off x="580897" y="116632"/>
              <a:ext cx="7951543" cy="720080"/>
              <a:chOff x="899592" y="116632"/>
              <a:chExt cx="7488832" cy="720080"/>
            </a:xfrm>
          </p:grpSpPr>
          <p:sp>
            <p:nvSpPr>
              <p:cNvPr id="26" name="TextBox 25">
                <a:extLst>
                  <a:ext uri="{FF2B5EF4-FFF2-40B4-BE49-F238E27FC236}">
                    <a16:creationId xmlns:a16="http://schemas.microsoft.com/office/drawing/2014/main" id="{1F6B61C8-69B9-A4BD-83C1-B8E6268612B8}"/>
                  </a:ext>
                </a:extLst>
              </p:cNvPr>
              <p:cNvSpPr txBox="1"/>
              <p:nvPr/>
            </p:nvSpPr>
            <p:spPr>
              <a:xfrm>
                <a:off x="928471" y="116632"/>
                <a:ext cx="4320480" cy="369332"/>
              </a:xfrm>
              <a:prstGeom prst="rect">
                <a:avLst/>
              </a:prstGeom>
              <a:noFill/>
            </p:spPr>
            <p:txBody>
              <a:bodyPr wrap="square" lIns="45720" rIns="45720" rtlCol="0">
                <a:spAutoFit/>
              </a:bodyPr>
              <a:lstStyle/>
              <a:p>
                <a:pPr>
                  <a:spcBef>
                    <a:spcPts val="600"/>
                  </a:spcBef>
                </a:pPr>
                <a:r>
                  <a:rPr lang="en-US" b="1" dirty="0"/>
                  <a:t>Pining for home</a:t>
                </a:r>
                <a:endParaRPr lang="en-CA" dirty="0"/>
              </a:p>
            </p:txBody>
          </p:sp>
          <p:cxnSp>
            <p:nvCxnSpPr>
              <p:cNvPr id="27" name="Straight Connector 26">
                <a:extLst>
                  <a:ext uri="{FF2B5EF4-FFF2-40B4-BE49-F238E27FC236}">
                    <a16:creationId xmlns:a16="http://schemas.microsoft.com/office/drawing/2014/main" id="{AEF7EF2B-3A64-8515-DBB1-8BE30E76F1C4}"/>
                  </a:ext>
                </a:extLst>
              </p:cNvPr>
              <p:cNvCxnSpPr/>
              <p:nvPr/>
            </p:nvCxnSpPr>
            <p:spPr>
              <a:xfrm>
                <a:off x="899592" y="836712"/>
                <a:ext cx="74888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E6F66D26-F9A2-CB50-0A0C-F0F77D413760}"/>
                </a:ext>
              </a:extLst>
            </p:cNvPr>
            <p:cNvSpPr txBox="1"/>
            <p:nvPr/>
          </p:nvSpPr>
          <p:spPr>
            <a:xfrm>
              <a:off x="539551" y="504379"/>
              <a:ext cx="8136905" cy="338554"/>
            </a:xfrm>
            <a:prstGeom prst="rect">
              <a:avLst/>
            </a:prstGeom>
            <a:noFill/>
          </p:spPr>
          <p:txBody>
            <a:bodyPr wrap="square" rtlCol="0">
              <a:spAutoFit/>
            </a:bodyPr>
            <a:lstStyle/>
            <a:p>
              <a:pPr defTabSz="1225550"/>
              <a:r>
                <a:rPr lang="en-US" sz="1600" dirty="0"/>
                <a:t>CBST	</a:t>
              </a:r>
              <a:r>
                <a:rPr lang="en-US" sz="1600" dirty="0">
                  <a:solidFill>
                    <a:schemeClr val="bg1">
                      <a:lumMod val="75000"/>
                    </a:schemeClr>
                  </a:solidFill>
                </a:rPr>
                <a:t>AMAT         	 Other CC Strategies         	    Health</a:t>
              </a:r>
              <a:endParaRPr lang="en-US" dirty="0">
                <a:solidFill>
                  <a:schemeClr val="bg1">
                    <a:lumMod val="75000"/>
                  </a:schemeClr>
                </a:solidFill>
              </a:endParaRPr>
            </a:p>
          </p:txBody>
        </p:sp>
      </p:grpSp>
    </p:spTree>
    <p:extLst>
      <p:ext uri="{BB962C8B-B14F-4D97-AF65-F5344CB8AC3E}">
        <p14:creationId xmlns:p14="http://schemas.microsoft.com/office/powerpoint/2010/main" val="3562711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1359173"/>
            <a:ext cx="6480175" cy="531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5360" y="1804653"/>
            <a:ext cx="5478218" cy="3928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6"/>
          <p:cNvSpPr>
            <a:spLocks noGrp="1"/>
          </p:cNvSpPr>
          <p:nvPr>
            <p:ph type="sldNum" sz="quarter" idx="12"/>
          </p:nvPr>
        </p:nvSpPr>
        <p:spPr/>
        <p:txBody>
          <a:bodyPr/>
          <a:lstStyle/>
          <a:p>
            <a:fld id="{2B61D13A-A84D-49D8-8512-3B4CEF115DD3}" type="slidenum">
              <a:rPr lang="en-CA" smtClean="0"/>
              <a:t>23</a:t>
            </a:fld>
            <a:endParaRPr lang="en-CA"/>
          </a:p>
        </p:txBody>
      </p:sp>
      <p:grpSp>
        <p:nvGrpSpPr>
          <p:cNvPr id="18" name="Group 17"/>
          <p:cNvGrpSpPr/>
          <p:nvPr/>
        </p:nvGrpSpPr>
        <p:grpSpPr>
          <a:xfrm>
            <a:off x="5456534" y="3655106"/>
            <a:ext cx="1433535" cy="1347037"/>
            <a:chOff x="5521850" y="3655106"/>
            <a:chExt cx="1433535" cy="1347037"/>
          </a:xfrm>
        </p:grpSpPr>
        <p:sp>
          <p:nvSpPr>
            <p:cNvPr id="16" name="TextBox 15"/>
            <p:cNvSpPr txBox="1"/>
            <p:nvPr/>
          </p:nvSpPr>
          <p:spPr>
            <a:xfrm>
              <a:off x="5637063" y="4725144"/>
              <a:ext cx="1318322" cy="276999"/>
            </a:xfrm>
            <a:prstGeom prst="rect">
              <a:avLst/>
            </a:prstGeom>
            <a:noFill/>
          </p:spPr>
          <p:txBody>
            <a:bodyPr wrap="square" rtlCol="0">
              <a:spAutoFit/>
            </a:bodyPr>
            <a:lstStyle/>
            <a:p>
              <a:pPr algn="ctr"/>
              <a:r>
                <a:rPr lang="en-CA" sz="1200" dirty="0"/>
                <a:t>Seedlot</a:t>
              </a:r>
            </a:p>
          </p:txBody>
        </p:sp>
        <p:cxnSp>
          <p:nvCxnSpPr>
            <p:cNvPr id="4" name="Straight Connector 3"/>
            <p:cNvCxnSpPr/>
            <p:nvPr/>
          </p:nvCxnSpPr>
          <p:spPr>
            <a:xfrm flipH="1" flipV="1">
              <a:off x="5626558" y="3821462"/>
              <a:ext cx="457610" cy="90368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Flowchart: Decision 8"/>
            <p:cNvSpPr>
              <a:spLocks noChangeAspect="1"/>
            </p:cNvSpPr>
            <p:nvPr/>
          </p:nvSpPr>
          <p:spPr>
            <a:xfrm>
              <a:off x="5521850" y="3655106"/>
              <a:ext cx="115213" cy="117582"/>
            </a:xfrm>
            <a:prstGeom prst="flowChartDecision">
              <a:avLst/>
            </a:prstGeom>
            <a:solidFill>
              <a:srgbClr val="48E50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5" name="Group 14"/>
          <p:cNvGrpSpPr/>
          <p:nvPr/>
        </p:nvGrpSpPr>
        <p:grpSpPr>
          <a:xfrm>
            <a:off x="2312834" y="1843446"/>
            <a:ext cx="1133955" cy="307777"/>
            <a:chOff x="2123728" y="1052736"/>
            <a:chExt cx="1296143" cy="307777"/>
          </a:xfrm>
        </p:grpSpPr>
        <p:sp>
          <p:nvSpPr>
            <p:cNvPr id="17" name="TextBox 16"/>
            <p:cNvSpPr txBox="1"/>
            <p:nvPr/>
          </p:nvSpPr>
          <p:spPr>
            <a:xfrm>
              <a:off x="2123728" y="1052736"/>
              <a:ext cx="1296143" cy="307777"/>
            </a:xfrm>
            <a:prstGeom prst="rect">
              <a:avLst/>
            </a:prstGeom>
            <a:noFill/>
            <a:ln>
              <a:solidFill>
                <a:schemeClr val="tx1"/>
              </a:solidFill>
            </a:ln>
          </p:spPr>
          <p:txBody>
            <a:bodyPr wrap="square" rtlCol="0">
              <a:spAutoFit/>
            </a:bodyPr>
            <a:lstStyle/>
            <a:p>
              <a:r>
                <a:rPr lang="en-CA" sz="1400" dirty="0"/>
                <a:t>BEC units</a:t>
              </a:r>
            </a:p>
          </p:txBody>
        </p:sp>
        <p:pic>
          <p:nvPicPr>
            <p:cNvPr id="2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0413" y="1105572"/>
              <a:ext cx="190499" cy="180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cxnSp>
        <p:nvCxnSpPr>
          <p:cNvPr id="3" name="Straight Arrow Connector 2"/>
          <p:cNvCxnSpPr>
            <a:cxnSpLocks noChangeAspect="1"/>
          </p:cNvCxnSpPr>
          <p:nvPr/>
        </p:nvCxnSpPr>
        <p:spPr>
          <a:xfrm flipH="1">
            <a:off x="5064221" y="3735672"/>
            <a:ext cx="425010" cy="89279"/>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cxnSpLocks noChangeAspect="1"/>
          </p:cNvCxnSpPr>
          <p:nvPr/>
        </p:nvCxnSpPr>
        <p:spPr>
          <a:xfrm flipH="1">
            <a:off x="4885915" y="3819235"/>
            <a:ext cx="210768" cy="44274"/>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nvGrpSpPr>
          <p:cNvPr id="20" name="Group 19"/>
          <p:cNvGrpSpPr/>
          <p:nvPr/>
        </p:nvGrpSpPr>
        <p:grpSpPr>
          <a:xfrm>
            <a:off x="4788024" y="2874196"/>
            <a:ext cx="2887780" cy="1317916"/>
            <a:chOff x="4916343" y="2907271"/>
            <a:chExt cx="2887780" cy="1317916"/>
          </a:xfrm>
        </p:grpSpPr>
        <p:sp>
          <p:nvSpPr>
            <p:cNvPr id="29" name="Oval 28"/>
            <p:cNvSpPr/>
            <p:nvPr/>
          </p:nvSpPr>
          <p:spPr>
            <a:xfrm>
              <a:off x="4916343" y="3260619"/>
              <a:ext cx="1451649" cy="964568"/>
            </a:xfrm>
            <a:prstGeom prst="ellipse">
              <a:avLst/>
            </a:prstGeom>
            <a:solidFill>
              <a:srgbClr val="FF0000">
                <a:alpha val="23000"/>
              </a:srgb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CA" sz="1100"/>
            </a:p>
          </p:txBody>
        </p:sp>
        <p:cxnSp>
          <p:nvCxnSpPr>
            <p:cNvPr id="30" name="Straight Connector 29"/>
            <p:cNvCxnSpPr>
              <a:endCxn id="31" idx="1"/>
            </p:cNvCxnSpPr>
            <p:nvPr/>
          </p:nvCxnSpPr>
          <p:spPr>
            <a:xfrm flipV="1">
              <a:off x="5934705" y="3138104"/>
              <a:ext cx="551096" cy="15885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6485801" y="2907271"/>
              <a:ext cx="1318322" cy="461665"/>
            </a:xfrm>
            <a:prstGeom prst="rect">
              <a:avLst/>
            </a:prstGeom>
            <a:noFill/>
          </p:spPr>
          <p:txBody>
            <a:bodyPr wrap="square" rtlCol="0">
              <a:spAutoFit/>
            </a:bodyPr>
            <a:lstStyle/>
            <a:p>
              <a:pPr algn="ctr"/>
              <a:r>
                <a:rPr lang="en-CA" sz="1200" dirty="0"/>
                <a:t>Seed deployment space</a:t>
              </a:r>
            </a:p>
          </p:txBody>
        </p:sp>
      </p:grpSp>
      <p:grpSp>
        <p:nvGrpSpPr>
          <p:cNvPr id="11" name="Group 10">
            <a:extLst>
              <a:ext uri="{FF2B5EF4-FFF2-40B4-BE49-F238E27FC236}">
                <a16:creationId xmlns:a16="http://schemas.microsoft.com/office/drawing/2014/main" id="{BC79E8F5-69B5-50E5-D1BB-1787111061DE}"/>
              </a:ext>
            </a:extLst>
          </p:cNvPr>
          <p:cNvGrpSpPr/>
          <p:nvPr/>
        </p:nvGrpSpPr>
        <p:grpSpPr>
          <a:xfrm>
            <a:off x="539551" y="116632"/>
            <a:ext cx="8136905" cy="726301"/>
            <a:chOff x="539551" y="116632"/>
            <a:chExt cx="8136905" cy="726301"/>
          </a:xfrm>
        </p:grpSpPr>
        <p:grpSp>
          <p:nvGrpSpPr>
            <p:cNvPr id="12" name="Group 11">
              <a:extLst>
                <a:ext uri="{FF2B5EF4-FFF2-40B4-BE49-F238E27FC236}">
                  <a16:creationId xmlns:a16="http://schemas.microsoft.com/office/drawing/2014/main" id="{00965B97-8E36-D0B4-6C63-EEC9B8BFEDED}"/>
                </a:ext>
              </a:extLst>
            </p:cNvPr>
            <p:cNvGrpSpPr/>
            <p:nvPr/>
          </p:nvGrpSpPr>
          <p:grpSpPr>
            <a:xfrm>
              <a:off x="580897" y="116632"/>
              <a:ext cx="7951543" cy="720080"/>
              <a:chOff x="899592" y="116632"/>
              <a:chExt cx="7488832" cy="720080"/>
            </a:xfrm>
          </p:grpSpPr>
          <p:sp>
            <p:nvSpPr>
              <p:cNvPr id="25" name="TextBox 24">
                <a:extLst>
                  <a:ext uri="{FF2B5EF4-FFF2-40B4-BE49-F238E27FC236}">
                    <a16:creationId xmlns:a16="http://schemas.microsoft.com/office/drawing/2014/main" id="{45B40E37-40A4-2E6A-8AFD-2A64A73014F3}"/>
                  </a:ext>
                </a:extLst>
              </p:cNvPr>
              <p:cNvSpPr txBox="1"/>
              <p:nvPr/>
            </p:nvSpPr>
            <p:spPr>
              <a:xfrm>
                <a:off x="928471" y="116632"/>
                <a:ext cx="4320480" cy="369332"/>
              </a:xfrm>
              <a:prstGeom prst="rect">
                <a:avLst/>
              </a:prstGeom>
              <a:noFill/>
            </p:spPr>
            <p:txBody>
              <a:bodyPr wrap="square" lIns="45720" rIns="45720" rtlCol="0">
                <a:spAutoFit/>
              </a:bodyPr>
              <a:lstStyle/>
              <a:p>
                <a:pPr>
                  <a:spcBef>
                    <a:spcPts val="600"/>
                  </a:spcBef>
                </a:pPr>
                <a:r>
                  <a:rPr lang="en-US" b="1" dirty="0"/>
                  <a:t>Pining for home</a:t>
                </a:r>
                <a:endParaRPr lang="en-CA" dirty="0"/>
              </a:p>
            </p:txBody>
          </p:sp>
          <p:cxnSp>
            <p:nvCxnSpPr>
              <p:cNvPr id="26" name="Straight Connector 25">
                <a:extLst>
                  <a:ext uri="{FF2B5EF4-FFF2-40B4-BE49-F238E27FC236}">
                    <a16:creationId xmlns:a16="http://schemas.microsoft.com/office/drawing/2014/main" id="{42814E67-EEBD-1584-5E4D-F5FEEA3FF0DD}"/>
                  </a:ext>
                </a:extLst>
              </p:cNvPr>
              <p:cNvCxnSpPr/>
              <p:nvPr/>
            </p:nvCxnSpPr>
            <p:spPr>
              <a:xfrm>
                <a:off x="899592" y="836712"/>
                <a:ext cx="74888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TextBox 23">
              <a:extLst>
                <a:ext uri="{FF2B5EF4-FFF2-40B4-BE49-F238E27FC236}">
                  <a16:creationId xmlns:a16="http://schemas.microsoft.com/office/drawing/2014/main" id="{B3DC2185-1B5E-9337-BCAB-767BE13B7B60}"/>
                </a:ext>
              </a:extLst>
            </p:cNvPr>
            <p:cNvSpPr txBox="1"/>
            <p:nvPr/>
          </p:nvSpPr>
          <p:spPr>
            <a:xfrm>
              <a:off x="539551" y="504379"/>
              <a:ext cx="8136905" cy="338554"/>
            </a:xfrm>
            <a:prstGeom prst="rect">
              <a:avLst/>
            </a:prstGeom>
            <a:noFill/>
          </p:spPr>
          <p:txBody>
            <a:bodyPr wrap="square" rtlCol="0">
              <a:spAutoFit/>
            </a:bodyPr>
            <a:lstStyle/>
            <a:p>
              <a:pPr defTabSz="1225550"/>
              <a:r>
                <a:rPr lang="en-US" sz="1600" dirty="0"/>
                <a:t>CBST	</a:t>
              </a:r>
              <a:r>
                <a:rPr lang="en-US" sz="1600" dirty="0">
                  <a:solidFill>
                    <a:schemeClr val="bg1">
                      <a:lumMod val="75000"/>
                    </a:schemeClr>
                  </a:solidFill>
                </a:rPr>
                <a:t>AMAT         	 Other CC Strategies         	    Health</a:t>
              </a:r>
              <a:endParaRPr lang="en-US" dirty="0">
                <a:solidFill>
                  <a:schemeClr val="bg1">
                    <a:lumMod val="75000"/>
                  </a:schemeClr>
                </a:solidFill>
              </a:endParaRPr>
            </a:p>
          </p:txBody>
        </p:sp>
      </p:grpSp>
    </p:spTree>
    <p:extLst>
      <p:ext uri="{BB962C8B-B14F-4D97-AF65-F5344CB8AC3E}">
        <p14:creationId xmlns:p14="http://schemas.microsoft.com/office/powerpoint/2010/main" val="2553840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path" presetSubtype="0" accel="50000" decel="50000" fill="hold" nodeType="clickEffect">
                                  <p:stCondLst>
                                    <p:cond delay="0"/>
                                  </p:stCondLst>
                                  <p:childTnLst>
                                    <p:animMotion origin="layout" path="M -3.61111E-6 -1.9431E-7 L -0.06336 0.01619 " pathEditMode="relative" rAng="0" ptsTypes="AA">
                                      <p:cBhvr>
                                        <p:cTn id="6" dur="2000" fill="hold"/>
                                        <p:tgtEl>
                                          <p:spTgt spid="20"/>
                                        </p:tgtEl>
                                        <p:attrNameLst>
                                          <p:attrName>ppt_x</p:attrName>
                                          <p:attrName>ppt_y</p:attrName>
                                        </p:attrNameLst>
                                      </p:cBhvr>
                                      <p:rCtr x="-3177" y="81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B61D13A-A84D-49D8-8512-3B4CEF115DD3}" type="slidenum">
              <a:rPr lang="en-CA" smtClean="0"/>
              <a:t>24</a:t>
            </a:fld>
            <a:endParaRPr lang="en-CA"/>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101" y="43550"/>
            <a:ext cx="8811387" cy="6731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a:spLocks noChangeAspect="1"/>
          </p:cNvSpPr>
          <p:nvPr/>
        </p:nvSpPr>
        <p:spPr>
          <a:xfrm>
            <a:off x="6342135" y="3828484"/>
            <a:ext cx="179298" cy="11953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6975033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B61D13A-A84D-49D8-8512-3B4CEF115DD3}" type="slidenum">
              <a:rPr lang="en-CA" smtClean="0"/>
              <a:t>25</a:t>
            </a:fld>
            <a:endParaRPr lang="en-CA"/>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7" y="54436"/>
            <a:ext cx="8818817" cy="6731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a:spLocks noChangeAspect="1"/>
          </p:cNvSpPr>
          <p:nvPr/>
        </p:nvSpPr>
        <p:spPr>
          <a:xfrm>
            <a:off x="6342135" y="3828484"/>
            <a:ext cx="179298" cy="11953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8541590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1359173"/>
            <a:ext cx="6480175" cy="531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5360" y="1804653"/>
            <a:ext cx="5478218" cy="3928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6"/>
          <p:cNvSpPr>
            <a:spLocks noGrp="1"/>
          </p:cNvSpPr>
          <p:nvPr>
            <p:ph type="sldNum" sz="quarter" idx="12"/>
          </p:nvPr>
        </p:nvSpPr>
        <p:spPr/>
        <p:txBody>
          <a:bodyPr/>
          <a:lstStyle/>
          <a:p>
            <a:fld id="{2B61D13A-A84D-49D8-8512-3B4CEF115DD3}" type="slidenum">
              <a:rPr lang="en-CA" smtClean="0"/>
              <a:t>26</a:t>
            </a:fld>
            <a:endParaRPr lang="en-CA"/>
          </a:p>
        </p:txBody>
      </p:sp>
      <p:grpSp>
        <p:nvGrpSpPr>
          <p:cNvPr id="18" name="Group 17"/>
          <p:cNvGrpSpPr/>
          <p:nvPr/>
        </p:nvGrpSpPr>
        <p:grpSpPr>
          <a:xfrm>
            <a:off x="3081604" y="3738147"/>
            <a:ext cx="1433535" cy="1347037"/>
            <a:chOff x="5521850" y="3655106"/>
            <a:chExt cx="1433535" cy="1347037"/>
          </a:xfrm>
        </p:grpSpPr>
        <p:sp>
          <p:nvSpPr>
            <p:cNvPr id="16" name="TextBox 15"/>
            <p:cNvSpPr txBox="1"/>
            <p:nvPr/>
          </p:nvSpPr>
          <p:spPr>
            <a:xfrm>
              <a:off x="5637063" y="4725144"/>
              <a:ext cx="1318322" cy="276999"/>
            </a:xfrm>
            <a:prstGeom prst="rect">
              <a:avLst/>
            </a:prstGeom>
            <a:noFill/>
          </p:spPr>
          <p:txBody>
            <a:bodyPr wrap="square" rtlCol="0">
              <a:spAutoFit/>
            </a:bodyPr>
            <a:lstStyle/>
            <a:p>
              <a:pPr algn="ctr"/>
              <a:r>
                <a:rPr lang="en-CA" sz="1200" dirty="0" err="1"/>
                <a:t>Cutblock</a:t>
              </a:r>
              <a:endParaRPr lang="en-CA" sz="1200" dirty="0"/>
            </a:p>
          </p:txBody>
        </p:sp>
        <p:cxnSp>
          <p:nvCxnSpPr>
            <p:cNvPr id="4" name="Straight Connector 3"/>
            <p:cNvCxnSpPr/>
            <p:nvPr/>
          </p:nvCxnSpPr>
          <p:spPr>
            <a:xfrm flipH="1" flipV="1">
              <a:off x="5626558" y="3821462"/>
              <a:ext cx="457610" cy="90368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Flowchart: Decision 8"/>
            <p:cNvSpPr>
              <a:spLocks noChangeAspect="1"/>
            </p:cNvSpPr>
            <p:nvPr/>
          </p:nvSpPr>
          <p:spPr>
            <a:xfrm>
              <a:off x="5521850" y="3655106"/>
              <a:ext cx="115213" cy="117582"/>
            </a:xfrm>
            <a:prstGeom prst="flowChartDecision">
              <a:avLst/>
            </a:prstGeom>
            <a:solidFill>
              <a:srgbClr val="48E50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5" name="Group 14"/>
          <p:cNvGrpSpPr/>
          <p:nvPr/>
        </p:nvGrpSpPr>
        <p:grpSpPr>
          <a:xfrm>
            <a:off x="2312834" y="1843446"/>
            <a:ext cx="1133955" cy="307777"/>
            <a:chOff x="2123728" y="1052736"/>
            <a:chExt cx="1296143" cy="307777"/>
          </a:xfrm>
        </p:grpSpPr>
        <p:sp>
          <p:nvSpPr>
            <p:cNvPr id="17" name="TextBox 16"/>
            <p:cNvSpPr txBox="1"/>
            <p:nvPr/>
          </p:nvSpPr>
          <p:spPr>
            <a:xfrm>
              <a:off x="2123728" y="1052736"/>
              <a:ext cx="1296143" cy="307777"/>
            </a:xfrm>
            <a:prstGeom prst="rect">
              <a:avLst/>
            </a:prstGeom>
            <a:noFill/>
            <a:ln>
              <a:solidFill>
                <a:schemeClr val="tx1"/>
              </a:solidFill>
            </a:ln>
          </p:spPr>
          <p:txBody>
            <a:bodyPr wrap="square" rtlCol="0">
              <a:spAutoFit/>
            </a:bodyPr>
            <a:lstStyle/>
            <a:p>
              <a:r>
                <a:rPr lang="en-CA" sz="1400" dirty="0"/>
                <a:t>BEC units</a:t>
              </a:r>
            </a:p>
          </p:txBody>
        </p:sp>
        <p:pic>
          <p:nvPicPr>
            <p:cNvPr id="2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0413" y="1105572"/>
              <a:ext cx="190499" cy="180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0" name="Group 9">
            <a:extLst>
              <a:ext uri="{FF2B5EF4-FFF2-40B4-BE49-F238E27FC236}">
                <a16:creationId xmlns:a16="http://schemas.microsoft.com/office/drawing/2014/main" id="{B5F76889-3E7B-9C2C-639F-331BB6149F44}"/>
              </a:ext>
            </a:extLst>
          </p:cNvPr>
          <p:cNvGrpSpPr/>
          <p:nvPr/>
        </p:nvGrpSpPr>
        <p:grpSpPr>
          <a:xfrm>
            <a:off x="539551" y="116632"/>
            <a:ext cx="8136905" cy="726301"/>
            <a:chOff x="539551" y="116632"/>
            <a:chExt cx="8136905" cy="726301"/>
          </a:xfrm>
        </p:grpSpPr>
        <p:grpSp>
          <p:nvGrpSpPr>
            <p:cNvPr id="11" name="Group 10">
              <a:extLst>
                <a:ext uri="{FF2B5EF4-FFF2-40B4-BE49-F238E27FC236}">
                  <a16:creationId xmlns:a16="http://schemas.microsoft.com/office/drawing/2014/main" id="{85496C05-1863-5FF9-6495-3A6A04A8941A}"/>
                </a:ext>
              </a:extLst>
            </p:cNvPr>
            <p:cNvGrpSpPr/>
            <p:nvPr/>
          </p:nvGrpSpPr>
          <p:grpSpPr>
            <a:xfrm>
              <a:off x="580897" y="116632"/>
              <a:ext cx="7951543" cy="720080"/>
              <a:chOff x="899592" y="116632"/>
              <a:chExt cx="7488832" cy="720080"/>
            </a:xfrm>
          </p:grpSpPr>
          <p:sp>
            <p:nvSpPr>
              <p:cNvPr id="23" name="TextBox 22">
                <a:extLst>
                  <a:ext uri="{FF2B5EF4-FFF2-40B4-BE49-F238E27FC236}">
                    <a16:creationId xmlns:a16="http://schemas.microsoft.com/office/drawing/2014/main" id="{63B0FFB7-88A1-4A43-D17F-034A6B87F756}"/>
                  </a:ext>
                </a:extLst>
              </p:cNvPr>
              <p:cNvSpPr txBox="1"/>
              <p:nvPr/>
            </p:nvSpPr>
            <p:spPr>
              <a:xfrm>
                <a:off x="928471" y="116632"/>
                <a:ext cx="4320480" cy="369332"/>
              </a:xfrm>
              <a:prstGeom prst="rect">
                <a:avLst/>
              </a:prstGeom>
              <a:noFill/>
            </p:spPr>
            <p:txBody>
              <a:bodyPr wrap="square" lIns="45720" rIns="45720" rtlCol="0">
                <a:spAutoFit/>
              </a:bodyPr>
              <a:lstStyle/>
              <a:p>
                <a:pPr>
                  <a:spcBef>
                    <a:spcPts val="600"/>
                  </a:spcBef>
                </a:pPr>
                <a:r>
                  <a:rPr lang="en-US" b="1" dirty="0"/>
                  <a:t>Pining for home</a:t>
                </a:r>
                <a:endParaRPr lang="en-CA" dirty="0"/>
              </a:p>
            </p:txBody>
          </p:sp>
          <p:cxnSp>
            <p:nvCxnSpPr>
              <p:cNvPr id="24" name="Straight Connector 23">
                <a:extLst>
                  <a:ext uri="{FF2B5EF4-FFF2-40B4-BE49-F238E27FC236}">
                    <a16:creationId xmlns:a16="http://schemas.microsoft.com/office/drawing/2014/main" id="{E49156FA-EC7B-8B6D-4219-77C15D68E027}"/>
                  </a:ext>
                </a:extLst>
              </p:cNvPr>
              <p:cNvCxnSpPr/>
              <p:nvPr/>
            </p:nvCxnSpPr>
            <p:spPr>
              <a:xfrm>
                <a:off x="899592" y="836712"/>
                <a:ext cx="74888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TextBox 21">
              <a:extLst>
                <a:ext uri="{FF2B5EF4-FFF2-40B4-BE49-F238E27FC236}">
                  <a16:creationId xmlns:a16="http://schemas.microsoft.com/office/drawing/2014/main" id="{F1510AAC-C248-8A0C-24D7-2F12631452F3}"/>
                </a:ext>
              </a:extLst>
            </p:cNvPr>
            <p:cNvSpPr txBox="1"/>
            <p:nvPr/>
          </p:nvSpPr>
          <p:spPr>
            <a:xfrm>
              <a:off x="539551" y="504379"/>
              <a:ext cx="8136905" cy="338554"/>
            </a:xfrm>
            <a:prstGeom prst="rect">
              <a:avLst/>
            </a:prstGeom>
            <a:noFill/>
          </p:spPr>
          <p:txBody>
            <a:bodyPr wrap="square" rtlCol="0">
              <a:spAutoFit/>
            </a:bodyPr>
            <a:lstStyle/>
            <a:p>
              <a:pPr defTabSz="1225550"/>
              <a:r>
                <a:rPr lang="en-US" sz="1600" dirty="0"/>
                <a:t>CBST	</a:t>
              </a:r>
              <a:r>
                <a:rPr lang="en-US" sz="1600" dirty="0">
                  <a:solidFill>
                    <a:schemeClr val="bg1">
                      <a:lumMod val="75000"/>
                    </a:schemeClr>
                  </a:solidFill>
                </a:rPr>
                <a:t>AMAT         	 Other CC Strategies         	    Health</a:t>
              </a:r>
              <a:endParaRPr lang="en-US" dirty="0">
                <a:solidFill>
                  <a:schemeClr val="bg1">
                    <a:lumMod val="75000"/>
                  </a:schemeClr>
                </a:solidFill>
              </a:endParaRPr>
            </a:p>
          </p:txBody>
        </p:sp>
      </p:grpSp>
    </p:spTree>
    <p:extLst>
      <p:ext uri="{BB962C8B-B14F-4D97-AF65-F5344CB8AC3E}">
        <p14:creationId xmlns:p14="http://schemas.microsoft.com/office/powerpoint/2010/main" val="37630931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1359173"/>
            <a:ext cx="6480175" cy="531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5360" y="1804653"/>
            <a:ext cx="5478218" cy="3928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6"/>
          <p:cNvSpPr>
            <a:spLocks noGrp="1"/>
          </p:cNvSpPr>
          <p:nvPr>
            <p:ph type="sldNum" sz="quarter" idx="12"/>
          </p:nvPr>
        </p:nvSpPr>
        <p:spPr/>
        <p:txBody>
          <a:bodyPr/>
          <a:lstStyle/>
          <a:p>
            <a:fld id="{2B61D13A-A84D-49D8-8512-3B4CEF115DD3}" type="slidenum">
              <a:rPr lang="en-CA" smtClean="0"/>
              <a:t>27</a:t>
            </a:fld>
            <a:endParaRPr lang="en-CA"/>
          </a:p>
        </p:txBody>
      </p:sp>
      <p:grpSp>
        <p:nvGrpSpPr>
          <p:cNvPr id="18" name="Group 17"/>
          <p:cNvGrpSpPr/>
          <p:nvPr/>
        </p:nvGrpSpPr>
        <p:grpSpPr>
          <a:xfrm>
            <a:off x="3081604" y="3738147"/>
            <a:ext cx="1433535" cy="1347037"/>
            <a:chOff x="5521850" y="3655106"/>
            <a:chExt cx="1433535" cy="1347037"/>
          </a:xfrm>
        </p:grpSpPr>
        <p:sp>
          <p:nvSpPr>
            <p:cNvPr id="16" name="TextBox 15"/>
            <p:cNvSpPr txBox="1"/>
            <p:nvPr/>
          </p:nvSpPr>
          <p:spPr>
            <a:xfrm>
              <a:off x="5637063" y="4725144"/>
              <a:ext cx="1318322" cy="276999"/>
            </a:xfrm>
            <a:prstGeom prst="rect">
              <a:avLst/>
            </a:prstGeom>
            <a:noFill/>
          </p:spPr>
          <p:txBody>
            <a:bodyPr wrap="square" rtlCol="0">
              <a:spAutoFit/>
            </a:bodyPr>
            <a:lstStyle/>
            <a:p>
              <a:pPr algn="ctr"/>
              <a:r>
                <a:rPr lang="en-CA" sz="1200" dirty="0" err="1"/>
                <a:t>Cutblock</a:t>
              </a:r>
              <a:endParaRPr lang="en-CA" sz="1200" dirty="0"/>
            </a:p>
          </p:txBody>
        </p:sp>
        <p:cxnSp>
          <p:nvCxnSpPr>
            <p:cNvPr id="4" name="Straight Connector 3"/>
            <p:cNvCxnSpPr/>
            <p:nvPr/>
          </p:nvCxnSpPr>
          <p:spPr>
            <a:xfrm flipH="1" flipV="1">
              <a:off x="5626558" y="3821462"/>
              <a:ext cx="457610" cy="90368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Flowchart: Decision 8"/>
            <p:cNvSpPr>
              <a:spLocks noChangeAspect="1"/>
            </p:cNvSpPr>
            <p:nvPr/>
          </p:nvSpPr>
          <p:spPr>
            <a:xfrm>
              <a:off x="5521850" y="3655106"/>
              <a:ext cx="115213" cy="117582"/>
            </a:xfrm>
            <a:prstGeom prst="flowChartDecision">
              <a:avLst/>
            </a:prstGeom>
            <a:solidFill>
              <a:srgbClr val="48E50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5" name="Group 14"/>
          <p:cNvGrpSpPr/>
          <p:nvPr/>
        </p:nvGrpSpPr>
        <p:grpSpPr>
          <a:xfrm>
            <a:off x="2312834" y="1843446"/>
            <a:ext cx="1133955" cy="307777"/>
            <a:chOff x="2123728" y="1052736"/>
            <a:chExt cx="1296143" cy="307777"/>
          </a:xfrm>
        </p:grpSpPr>
        <p:sp>
          <p:nvSpPr>
            <p:cNvPr id="17" name="TextBox 16"/>
            <p:cNvSpPr txBox="1"/>
            <p:nvPr/>
          </p:nvSpPr>
          <p:spPr>
            <a:xfrm>
              <a:off x="2123728" y="1052736"/>
              <a:ext cx="1296143" cy="307777"/>
            </a:xfrm>
            <a:prstGeom prst="rect">
              <a:avLst/>
            </a:prstGeom>
            <a:noFill/>
            <a:ln>
              <a:solidFill>
                <a:schemeClr val="tx1"/>
              </a:solidFill>
            </a:ln>
          </p:spPr>
          <p:txBody>
            <a:bodyPr wrap="square" rtlCol="0">
              <a:spAutoFit/>
            </a:bodyPr>
            <a:lstStyle/>
            <a:p>
              <a:r>
                <a:rPr lang="en-CA" sz="1400" dirty="0"/>
                <a:t>BEC units</a:t>
              </a:r>
            </a:p>
          </p:txBody>
        </p:sp>
        <p:pic>
          <p:nvPicPr>
            <p:cNvPr id="2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0413" y="1105572"/>
              <a:ext cx="190499" cy="180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9" name="Oval 28"/>
          <p:cNvSpPr/>
          <p:nvPr/>
        </p:nvSpPr>
        <p:spPr>
          <a:xfrm rot="10800000">
            <a:off x="2400271" y="3281218"/>
            <a:ext cx="1451649" cy="964568"/>
          </a:xfrm>
          <a:prstGeom prst="ellipse">
            <a:avLst/>
          </a:prstGeom>
          <a:solidFill>
            <a:srgbClr val="FF0000">
              <a:alpha val="23000"/>
            </a:srgb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CA" sz="1100"/>
          </a:p>
        </p:txBody>
      </p:sp>
      <p:grpSp>
        <p:nvGrpSpPr>
          <p:cNvPr id="10" name="Group 9">
            <a:extLst>
              <a:ext uri="{FF2B5EF4-FFF2-40B4-BE49-F238E27FC236}">
                <a16:creationId xmlns:a16="http://schemas.microsoft.com/office/drawing/2014/main" id="{7CF75807-F862-B73F-7EF9-5D7B30EAA15B}"/>
              </a:ext>
            </a:extLst>
          </p:cNvPr>
          <p:cNvGrpSpPr/>
          <p:nvPr/>
        </p:nvGrpSpPr>
        <p:grpSpPr>
          <a:xfrm>
            <a:off x="539551" y="116632"/>
            <a:ext cx="8136905" cy="726301"/>
            <a:chOff x="539551" y="116632"/>
            <a:chExt cx="8136905" cy="726301"/>
          </a:xfrm>
        </p:grpSpPr>
        <p:grpSp>
          <p:nvGrpSpPr>
            <p:cNvPr id="11" name="Group 10">
              <a:extLst>
                <a:ext uri="{FF2B5EF4-FFF2-40B4-BE49-F238E27FC236}">
                  <a16:creationId xmlns:a16="http://schemas.microsoft.com/office/drawing/2014/main" id="{37EADF74-F051-3191-CFF9-5CCB3E552568}"/>
                </a:ext>
              </a:extLst>
            </p:cNvPr>
            <p:cNvGrpSpPr/>
            <p:nvPr/>
          </p:nvGrpSpPr>
          <p:grpSpPr>
            <a:xfrm>
              <a:off x="580897" y="116632"/>
              <a:ext cx="7951543" cy="720080"/>
              <a:chOff x="899592" y="116632"/>
              <a:chExt cx="7488832" cy="720080"/>
            </a:xfrm>
          </p:grpSpPr>
          <p:sp>
            <p:nvSpPr>
              <p:cNvPr id="23" name="TextBox 22">
                <a:extLst>
                  <a:ext uri="{FF2B5EF4-FFF2-40B4-BE49-F238E27FC236}">
                    <a16:creationId xmlns:a16="http://schemas.microsoft.com/office/drawing/2014/main" id="{54E09297-4401-BF53-83B7-B4DDEC4DE329}"/>
                  </a:ext>
                </a:extLst>
              </p:cNvPr>
              <p:cNvSpPr txBox="1"/>
              <p:nvPr/>
            </p:nvSpPr>
            <p:spPr>
              <a:xfrm>
                <a:off x="928471" y="116632"/>
                <a:ext cx="4320480" cy="369332"/>
              </a:xfrm>
              <a:prstGeom prst="rect">
                <a:avLst/>
              </a:prstGeom>
              <a:noFill/>
            </p:spPr>
            <p:txBody>
              <a:bodyPr wrap="square" lIns="45720" rIns="45720" rtlCol="0">
                <a:spAutoFit/>
              </a:bodyPr>
              <a:lstStyle/>
              <a:p>
                <a:pPr>
                  <a:spcBef>
                    <a:spcPts val="600"/>
                  </a:spcBef>
                </a:pPr>
                <a:r>
                  <a:rPr lang="en-US" b="1" dirty="0"/>
                  <a:t>Pining for home</a:t>
                </a:r>
                <a:endParaRPr lang="en-CA" dirty="0"/>
              </a:p>
            </p:txBody>
          </p:sp>
          <p:cxnSp>
            <p:nvCxnSpPr>
              <p:cNvPr id="24" name="Straight Connector 23">
                <a:extLst>
                  <a:ext uri="{FF2B5EF4-FFF2-40B4-BE49-F238E27FC236}">
                    <a16:creationId xmlns:a16="http://schemas.microsoft.com/office/drawing/2014/main" id="{9C67FA12-DA93-54EF-A889-5196C653CF9D}"/>
                  </a:ext>
                </a:extLst>
              </p:cNvPr>
              <p:cNvCxnSpPr/>
              <p:nvPr/>
            </p:nvCxnSpPr>
            <p:spPr>
              <a:xfrm>
                <a:off x="899592" y="836712"/>
                <a:ext cx="74888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TextBox 21">
              <a:extLst>
                <a:ext uri="{FF2B5EF4-FFF2-40B4-BE49-F238E27FC236}">
                  <a16:creationId xmlns:a16="http://schemas.microsoft.com/office/drawing/2014/main" id="{670AC830-FB28-958F-BBC2-2DB2BFCECCC4}"/>
                </a:ext>
              </a:extLst>
            </p:cNvPr>
            <p:cNvSpPr txBox="1"/>
            <p:nvPr/>
          </p:nvSpPr>
          <p:spPr>
            <a:xfrm>
              <a:off x="539551" y="504379"/>
              <a:ext cx="8136905" cy="338554"/>
            </a:xfrm>
            <a:prstGeom prst="rect">
              <a:avLst/>
            </a:prstGeom>
            <a:noFill/>
          </p:spPr>
          <p:txBody>
            <a:bodyPr wrap="square" rtlCol="0">
              <a:spAutoFit/>
            </a:bodyPr>
            <a:lstStyle/>
            <a:p>
              <a:pPr defTabSz="1225550"/>
              <a:r>
                <a:rPr lang="en-US" sz="1600" dirty="0"/>
                <a:t>CBST	</a:t>
              </a:r>
              <a:r>
                <a:rPr lang="en-US" sz="1600" dirty="0">
                  <a:solidFill>
                    <a:schemeClr val="bg1">
                      <a:lumMod val="75000"/>
                    </a:schemeClr>
                  </a:solidFill>
                </a:rPr>
                <a:t>AMAT         	 Other CC Strategies         	    Health</a:t>
              </a:r>
              <a:endParaRPr lang="en-US" dirty="0">
                <a:solidFill>
                  <a:schemeClr val="bg1">
                    <a:lumMod val="75000"/>
                  </a:schemeClr>
                </a:solidFill>
              </a:endParaRPr>
            </a:p>
          </p:txBody>
        </p:sp>
      </p:grpSp>
    </p:spTree>
    <p:extLst>
      <p:ext uri="{BB962C8B-B14F-4D97-AF65-F5344CB8AC3E}">
        <p14:creationId xmlns:p14="http://schemas.microsoft.com/office/powerpoint/2010/main" val="8346018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1359173"/>
            <a:ext cx="6480175" cy="531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5360" y="1804653"/>
            <a:ext cx="5478218" cy="3928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6"/>
          <p:cNvSpPr>
            <a:spLocks noGrp="1"/>
          </p:cNvSpPr>
          <p:nvPr>
            <p:ph type="sldNum" sz="quarter" idx="12"/>
          </p:nvPr>
        </p:nvSpPr>
        <p:spPr/>
        <p:txBody>
          <a:bodyPr/>
          <a:lstStyle/>
          <a:p>
            <a:fld id="{2B61D13A-A84D-49D8-8512-3B4CEF115DD3}" type="slidenum">
              <a:rPr lang="en-CA" smtClean="0"/>
              <a:t>28</a:t>
            </a:fld>
            <a:endParaRPr lang="en-CA"/>
          </a:p>
        </p:txBody>
      </p:sp>
      <p:grpSp>
        <p:nvGrpSpPr>
          <p:cNvPr id="18" name="Group 17"/>
          <p:cNvGrpSpPr/>
          <p:nvPr/>
        </p:nvGrpSpPr>
        <p:grpSpPr>
          <a:xfrm>
            <a:off x="3081604" y="3738147"/>
            <a:ext cx="1433535" cy="1347037"/>
            <a:chOff x="5521850" y="3655106"/>
            <a:chExt cx="1433535" cy="1347037"/>
          </a:xfrm>
        </p:grpSpPr>
        <p:sp>
          <p:nvSpPr>
            <p:cNvPr id="16" name="TextBox 15"/>
            <p:cNvSpPr txBox="1"/>
            <p:nvPr/>
          </p:nvSpPr>
          <p:spPr>
            <a:xfrm>
              <a:off x="5637063" y="4725144"/>
              <a:ext cx="1318322" cy="276999"/>
            </a:xfrm>
            <a:prstGeom prst="rect">
              <a:avLst/>
            </a:prstGeom>
            <a:noFill/>
          </p:spPr>
          <p:txBody>
            <a:bodyPr wrap="square" rtlCol="0">
              <a:spAutoFit/>
            </a:bodyPr>
            <a:lstStyle/>
            <a:p>
              <a:pPr algn="ctr"/>
              <a:r>
                <a:rPr lang="en-CA" sz="1200" dirty="0" err="1"/>
                <a:t>Cutblock</a:t>
              </a:r>
              <a:endParaRPr lang="en-CA" sz="1200" dirty="0"/>
            </a:p>
          </p:txBody>
        </p:sp>
        <p:cxnSp>
          <p:nvCxnSpPr>
            <p:cNvPr id="4" name="Straight Connector 3"/>
            <p:cNvCxnSpPr/>
            <p:nvPr/>
          </p:nvCxnSpPr>
          <p:spPr>
            <a:xfrm flipH="1" flipV="1">
              <a:off x="5626558" y="3821462"/>
              <a:ext cx="457610" cy="90368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Flowchart: Decision 8"/>
            <p:cNvSpPr>
              <a:spLocks noChangeAspect="1"/>
            </p:cNvSpPr>
            <p:nvPr/>
          </p:nvSpPr>
          <p:spPr>
            <a:xfrm>
              <a:off x="5521850" y="3655106"/>
              <a:ext cx="115213" cy="117582"/>
            </a:xfrm>
            <a:prstGeom prst="flowChartDecision">
              <a:avLst/>
            </a:prstGeom>
            <a:solidFill>
              <a:srgbClr val="48E50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5" name="Group 14"/>
          <p:cNvGrpSpPr/>
          <p:nvPr/>
        </p:nvGrpSpPr>
        <p:grpSpPr>
          <a:xfrm>
            <a:off x="2312834" y="1843446"/>
            <a:ext cx="1133955" cy="307777"/>
            <a:chOff x="2123728" y="1052736"/>
            <a:chExt cx="1296143" cy="307777"/>
          </a:xfrm>
        </p:grpSpPr>
        <p:sp>
          <p:nvSpPr>
            <p:cNvPr id="17" name="TextBox 16"/>
            <p:cNvSpPr txBox="1"/>
            <p:nvPr/>
          </p:nvSpPr>
          <p:spPr>
            <a:xfrm>
              <a:off x="2123728" y="1052736"/>
              <a:ext cx="1296143" cy="307777"/>
            </a:xfrm>
            <a:prstGeom prst="rect">
              <a:avLst/>
            </a:prstGeom>
            <a:noFill/>
            <a:ln>
              <a:solidFill>
                <a:schemeClr val="tx1"/>
              </a:solidFill>
            </a:ln>
          </p:spPr>
          <p:txBody>
            <a:bodyPr wrap="square" rtlCol="0">
              <a:spAutoFit/>
            </a:bodyPr>
            <a:lstStyle/>
            <a:p>
              <a:r>
                <a:rPr lang="en-CA" sz="1400" dirty="0"/>
                <a:t>BEC units</a:t>
              </a:r>
            </a:p>
          </p:txBody>
        </p:sp>
        <p:pic>
          <p:nvPicPr>
            <p:cNvPr id="2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0413" y="1105572"/>
              <a:ext cx="190499" cy="180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5" name="Group 4"/>
          <p:cNvGrpSpPr/>
          <p:nvPr/>
        </p:nvGrpSpPr>
        <p:grpSpPr>
          <a:xfrm rot="10800000">
            <a:off x="3150962" y="3680881"/>
            <a:ext cx="603316" cy="127837"/>
            <a:chOff x="4885915" y="3735672"/>
            <a:chExt cx="603316" cy="127837"/>
          </a:xfrm>
        </p:grpSpPr>
        <p:cxnSp>
          <p:nvCxnSpPr>
            <p:cNvPr id="3" name="Straight Arrow Connector 2"/>
            <p:cNvCxnSpPr>
              <a:cxnSpLocks noChangeAspect="1"/>
            </p:cNvCxnSpPr>
            <p:nvPr/>
          </p:nvCxnSpPr>
          <p:spPr>
            <a:xfrm flipH="1">
              <a:off x="5064221" y="3735672"/>
              <a:ext cx="425010" cy="89279"/>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cxnSpLocks noChangeAspect="1"/>
            </p:cNvCxnSpPr>
            <p:nvPr/>
          </p:nvCxnSpPr>
          <p:spPr>
            <a:xfrm flipH="1">
              <a:off x="4885915" y="3819235"/>
              <a:ext cx="210768" cy="44274"/>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29" name="Oval 28"/>
          <p:cNvSpPr/>
          <p:nvPr/>
        </p:nvSpPr>
        <p:spPr>
          <a:xfrm rot="10800000">
            <a:off x="2389989" y="3281218"/>
            <a:ext cx="1451649" cy="964568"/>
          </a:xfrm>
          <a:prstGeom prst="ellipse">
            <a:avLst/>
          </a:prstGeom>
          <a:solidFill>
            <a:srgbClr val="FF0000">
              <a:alpha val="23000"/>
            </a:srgb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CA" sz="1100"/>
          </a:p>
        </p:txBody>
      </p:sp>
      <p:grpSp>
        <p:nvGrpSpPr>
          <p:cNvPr id="12" name="Group 11">
            <a:extLst>
              <a:ext uri="{FF2B5EF4-FFF2-40B4-BE49-F238E27FC236}">
                <a16:creationId xmlns:a16="http://schemas.microsoft.com/office/drawing/2014/main" id="{AB90FC19-CFD8-ABDE-8B27-C0BF9743CAA5}"/>
              </a:ext>
            </a:extLst>
          </p:cNvPr>
          <p:cNvGrpSpPr/>
          <p:nvPr/>
        </p:nvGrpSpPr>
        <p:grpSpPr>
          <a:xfrm>
            <a:off x="539551" y="116632"/>
            <a:ext cx="8136905" cy="726301"/>
            <a:chOff x="539551" y="116632"/>
            <a:chExt cx="8136905" cy="726301"/>
          </a:xfrm>
        </p:grpSpPr>
        <p:grpSp>
          <p:nvGrpSpPr>
            <p:cNvPr id="13" name="Group 12">
              <a:extLst>
                <a:ext uri="{FF2B5EF4-FFF2-40B4-BE49-F238E27FC236}">
                  <a16:creationId xmlns:a16="http://schemas.microsoft.com/office/drawing/2014/main" id="{BA56697F-983A-3110-97B9-5C7115A3E148}"/>
                </a:ext>
              </a:extLst>
            </p:cNvPr>
            <p:cNvGrpSpPr/>
            <p:nvPr/>
          </p:nvGrpSpPr>
          <p:grpSpPr>
            <a:xfrm>
              <a:off x="580897" y="116632"/>
              <a:ext cx="7951543" cy="720080"/>
              <a:chOff x="899592" y="116632"/>
              <a:chExt cx="7488832" cy="720080"/>
            </a:xfrm>
          </p:grpSpPr>
          <p:sp>
            <p:nvSpPr>
              <p:cNvPr id="25" name="TextBox 24">
                <a:extLst>
                  <a:ext uri="{FF2B5EF4-FFF2-40B4-BE49-F238E27FC236}">
                    <a16:creationId xmlns:a16="http://schemas.microsoft.com/office/drawing/2014/main" id="{DB06E809-34E2-A29C-C7F2-64294648BF28}"/>
                  </a:ext>
                </a:extLst>
              </p:cNvPr>
              <p:cNvSpPr txBox="1"/>
              <p:nvPr/>
            </p:nvSpPr>
            <p:spPr>
              <a:xfrm>
                <a:off x="928471" y="116632"/>
                <a:ext cx="4320480" cy="369332"/>
              </a:xfrm>
              <a:prstGeom prst="rect">
                <a:avLst/>
              </a:prstGeom>
              <a:noFill/>
            </p:spPr>
            <p:txBody>
              <a:bodyPr wrap="square" lIns="45720" rIns="45720" rtlCol="0">
                <a:spAutoFit/>
              </a:bodyPr>
              <a:lstStyle/>
              <a:p>
                <a:pPr>
                  <a:spcBef>
                    <a:spcPts val="600"/>
                  </a:spcBef>
                </a:pPr>
                <a:r>
                  <a:rPr lang="en-US" b="1" dirty="0"/>
                  <a:t>Pining for home</a:t>
                </a:r>
                <a:endParaRPr lang="en-CA" dirty="0"/>
              </a:p>
            </p:txBody>
          </p:sp>
          <p:cxnSp>
            <p:nvCxnSpPr>
              <p:cNvPr id="26" name="Straight Connector 25">
                <a:extLst>
                  <a:ext uri="{FF2B5EF4-FFF2-40B4-BE49-F238E27FC236}">
                    <a16:creationId xmlns:a16="http://schemas.microsoft.com/office/drawing/2014/main" id="{36087FC3-9451-B4CD-7831-CBD7CF635358}"/>
                  </a:ext>
                </a:extLst>
              </p:cNvPr>
              <p:cNvCxnSpPr/>
              <p:nvPr/>
            </p:nvCxnSpPr>
            <p:spPr>
              <a:xfrm>
                <a:off x="899592" y="836712"/>
                <a:ext cx="74888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TextBox 23">
              <a:extLst>
                <a:ext uri="{FF2B5EF4-FFF2-40B4-BE49-F238E27FC236}">
                  <a16:creationId xmlns:a16="http://schemas.microsoft.com/office/drawing/2014/main" id="{E7263907-91A7-3313-69C2-68B901A39C15}"/>
                </a:ext>
              </a:extLst>
            </p:cNvPr>
            <p:cNvSpPr txBox="1"/>
            <p:nvPr/>
          </p:nvSpPr>
          <p:spPr>
            <a:xfrm>
              <a:off x="539551" y="504379"/>
              <a:ext cx="8136905" cy="338554"/>
            </a:xfrm>
            <a:prstGeom prst="rect">
              <a:avLst/>
            </a:prstGeom>
            <a:noFill/>
          </p:spPr>
          <p:txBody>
            <a:bodyPr wrap="square" rtlCol="0">
              <a:spAutoFit/>
            </a:bodyPr>
            <a:lstStyle/>
            <a:p>
              <a:pPr defTabSz="1225550"/>
              <a:r>
                <a:rPr lang="en-US" sz="1600" dirty="0"/>
                <a:t>CBST	</a:t>
              </a:r>
              <a:r>
                <a:rPr lang="en-US" sz="1600" dirty="0">
                  <a:solidFill>
                    <a:schemeClr val="bg1">
                      <a:lumMod val="75000"/>
                    </a:schemeClr>
                  </a:solidFill>
                </a:rPr>
                <a:t>AMAT         	 Other CC Strategies         	    Health</a:t>
              </a:r>
              <a:endParaRPr lang="en-US" dirty="0">
                <a:solidFill>
                  <a:schemeClr val="bg1">
                    <a:lumMod val="75000"/>
                  </a:schemeClr>
                </a:solidFill>
              </a:endParaRPr>
            </a:p>
          </p:txBody>
        </p:sp>
      </p:grpSp>
    </p:spTree>
    <p:extLst>
      <p:ext uri="{BB962C8B-B14F-4D97-AF65-F5344CB8AC3E}">
        <p14:creationId xmlns:p14="http://schemas.microsoft.com/office/powerpoint/2010/main" val="2231757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1.38889E-6 -2.59259E-6 L 0.06476 -0.01736 " pathEditMode="relative" rAng="0" ptsTypes="AA">
                                      <p:cBhvr>
                                        <p:cTn id="6" dur="2000" fill="hold"/>
                                        <p:tgtEl>
                                          <p:spTgt spid="29"/>
                                        </p:tgtEl>
                                        <p:attrNameLst>
                                          <p:attrName>ppt_x</p:attrName>
                                          <p:attrName>ppt_y</p:attrName>
                                        </p:attrNameLst>
                                      </p:cBhvr>
                                      <p:rCtr x="3229" y="-88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B61D13A-A84D-49D8-8512-3B4CEF115DD3}" type="slidenum">
              <a:rPr lang="en-CA" smtClean="0"/>
              <a:t>29</a:t>
            </a:fld>
            <a:endParaRPr lang="en-CA"/>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101" y="43550"/>
            <a:ext cx="8811387" cy="6731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a:spLocks noChangeAspect="1"/>
          </p:cNvSpPr>
          <p:nvPr/>
        </p:nvSpPr>
        <p:spPr>
          <a:xfrm>
            <a:off x="6342135" y="3828484"/>
            <a:ext cx="179298" cy="11953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7611158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B61D13A-A84D-49D8-8512-3B4CEF115DD3}" type="slidenum">
              <a:rPr lang="en-CA" smtClean="0"/>
              <a:t>30</a:t>
            </a:fld>
            <a:endParaRPr lang="en-CA"/>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4704"/>
            <a:ext cx="9108504" cy="50108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a:spLocks noChangeAspect="1"/>
          </p:cNvSpPr>
          <p:nvPr/>
        </p:nvSpPr>
        <p:spPr>
          <a:xfrm>
            <a:off x="6342135" y="3828484"/>
            <a:ext cx="179298" cy="11953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8544080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undefined">
            <a:extLst>
              <a:ext uri="{FF2B5EF4-FFF2-40B4-BE49-F238E27FC236}">
                <a16:creationId xmlns:a16="http://schemas.microsoft.com/office/drawing/2014/main" id="{9F4C8AE7-3FB4-C8BA-7192-101D2F4DDCB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6236" y="1628800"/>
            <a:ext cx="3974236" cy="2980677"/>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07C468E-3D16-D645-2BB8-9C8982B61D05}"/>
              </a:ext>
            </a:extLst>
          </p:cNvPr>
          <p:cNvSpPr txBox="1"/>
          <p:nvPr/>
        </p:nvSpPr>
        <p:spPr>
          <a:xfrm>
            <a:off x="467544" y="2060848"/>
            <a:ext cx="4248472" cy="2292935"/>
          </a:xfrm>
          <a:prstGeom prst="rect">
            <a:avLst/>
          </a:prstGeom>
          <a:noFill/>
        </p:spPr>
        <p:txBody>
          <a:bodyPr wrap="square" rtlCol="0">
            <a:spAutoFit/>
          </a:bodyPr>
          <a:lstStyle/>
          <a:p>
            <a:r>
              <a:rPr lang="en-US" sz="1600" b="1" dirty="0"/>
              <a:t>Summary</a:t>
            </a:r>
          </a:p>
          <a:p>
            <a:endParaRPr lang="en-US" sz="1600" dirty="0"/>
          </a:p>
          <a:p>
            <a:pPr marL="285750" indent="-285750">
              <a:spcAft>
                <a:spcPts val="600"/>
              </a:spcAft>
              <a:buFont typeface="Arial" panose="020B0604020202020204" pitchFamily="34" charset="0"/>
              <a:buChar char="•"/>
            </a:pPr>
            <a:r>
              <a:rPr lang="en-US" sz="1600" dirty="0"/>
              <a:t>Climate change is impacting trees now</a:t>
            </a:r>
          </a:p>
          <a:p>
            <a:pPr marL="285750" indent="-285750">
              <a:spcAft>
                <a:spcPts val="600"/>
              </a:spcAft>
              <a:buFont typeface="Arial" panose="020B0604020202020204" pitchFamily="34" charset="0"/>
              <a:buChar char="•"/>
            </a:pPr>
            <a:r>
              <a:rPr lang="en-US" sz="1600" dirty="0"/>
              <a:t>AM is straightforward, low cost, low risk</a:t>
            </a:r>
          </a:p>
          <a:p>
            <a:pPr marL="285750" indent="-285750">
              <a:spcAft>
                <a:spcPts val="600"/>
              </a:spcAft>
              <a:buFont typeface="Arial" panose="020B0604020202020204" pitchFamily="34" charset="0"/>
              <a:buChar char="•"/>
            </a:pPr>
            <a:r>
              <a:rPr lang="en-US" sz="1600" dirty="0"/>
              <a:t>Focal zone system provides flexibility, is transparent and maximizes </a:t>
            </a:r>
            <a:r>
              <a:rPr lang="en-US" sz="1600" dirty="0" err="1"/>
              <a:t>deployabililty</a:t>
            </a:r>
            <a:endParaRPr lang="en-US" sz="1600" dirty="0"/>
          </a:p>
          <a:p>
            <a:pPr marL="285750" indent="-285750">
              <a:spcAft>
                <a:spcPts val="600"/>
              </a:spcAft>
              <a:buFont typeface="Arial" panose="020B0604020202020204" pitchFamily="34" charset="0"/>
              <a:buChar char="•"/>
            </a:pPr>
            <a:r>
              <a:rPr lang="en-US" sz="1600" dirty="0"/>
              <a:t>CBST requires safe seed transfer distance and migration distance to be </a:t>
            </a:r>
            <a:r>
              <a:rPr lang="en-US" sz="1600"/>
              <a:t>calculated.</a:t>
            </a:r>
            <a:endParaRPr lang="en-US" sz="1600" dirty="0"/>
          </a:p>
        </p:txBody>
      </p:sp>
      <p:sp>
        <p:nvSpPr>
          <p:cNvPr id="17" name="TextBox 16">
            <a:extLst>
              <a:ext uri="{FF2B5EF4-FFF2-40B4-BE49-F238E27FC236}">
                <a16:creationId xmlns:a16="http://schemas.microsoft.com/office/drawing/2014/main" id="{2ABFAD13-9E9C-E22C-F377-23A3B467FFE1}"/>
              </a:ext>
            </a:extLst>
          </p:cNvPr>
          <p:cNvSpPr txBox="1"/>
          <p:nvPr/>
        </p:nvSpPr>
        <p:spPr>
          <a:xfrm>
            <a:off x="4839270" y="4592014"/>
            <a:ext cx="882356" cy="184666"/>
          </a:xfrm>
          <a:prstGeom prst="rect">
            <a:avLst/>
          </a:prstGeom>
          <a:noFill/>
        </p:spPr>
        <p:txBody>
          <a:bodyPr wrap="square" lIns="45720" rIns="45720" rtlCol="0" anchor="ctr" anchorCtr="0">
            <a:spAutoFit/>
          </a:bodyPr>
          <a:lstStyle/>
          <a:p>
            <a:r>
              <a:rPr lang="en-US" sz="600" dirty="0">
                <a:solidFill>
                  <a:prstClr val="black"/>
                </a:solidFill>
                <a:latin typeface="Arial"/>
                <a:cs typeface="Arial"/>
              </a:rPr>
              <a:t>Photo:  Rita Leistner</a:t>
            </a:r>
            <a:endParaRPr lang="en-US" sz="1050" dirty="0">
              <a:solidFill>
                <a:prstClr val="black"/>
              </a:solidFill>
              <a:latin typeface="Arial"/>
              <a:cs typeface="Arial"/>
            </a:endParaRPr>
          </a:p>
        </p:txBody>
      </p:sp>
      <p:sp>
        <p:nvSpPr>
          <p:cNvPr id="18" name="Slide Number Placeholder 17">
            <a:extLst>
              <a:ext uri="{FF2B5EF4-FFF2-40B4-BE49-F238E27FC236}">
                <a16:creationId xmlns:a16="http://schemas.microsoft.com/office/drawing/2014/main" id="{0DADB68D-D8D7-5E53-681F-FA5866D100CA}"/>
              </a:ext>
            </a:extLst>
          </p:cNvPr>
          <p:cNvSpPr>
            <a:spLocks noGrp="1"/>
          </p:cNvSpPr>
          <p:nvPr>
            <p:ph type="sldNum" sz="quarter" idx="12"/>
          </p:nvPr>
        </p:nvSpPr>
        <p:spPr/>
        <p:txBody>
          <a:bodyPr/>
          <a:lstStyle/>
          <a:p>
            <a:fld id="{2B61D13A-A84D-49D8-8512-3B4CEF115DD3}" type="slidenum">
              <a:rPr lang="en-CA" smtClean="0"/>
              <a:t>31</a:t>
            </a:fld>
            <a:endParaRPr lang="en-CA"/>
          </a:p>
        </p:txBody>
      </p:sp>
      <p:grpSp>
        <p:nvGrpSpPr>
          <p:cNvPr id="2" name="Group 1">
            <a:extLst>
              <a:ext uri="{FF2B5EF4-FFF2-40B4-BE49-F238E27FC236}">
                <a16:creationId xmlns:a16="http://schemas.microsoft.com/office/drawing/2014/main" id="{176B8DD8-C614-33F6-D39A-C033CDD7ECDF}"/>
              </a:ext>
            </a:extLst>
          </p:cNvPr>
          <p:cNvGrpSpPr/>
          <p:nvPr/>
        </p:nvGrpSpPr>
        <p:grpSpPr>
          <a:xfrm>
            <a:off x="539551" y="116632"/>
            <a:ext cx="8136905" cy="726301"/>
            <a:chOff x="539551" y="116632"/>
            <a:chExt cx="8136905" cy="726301"/>
          </a:xfrm>
        </p:grpSpPr>
        <p:grpSp>
          <p:nvGrpSpPr>
            <p:cNvPr id="3" name="Group 2">
              <a:extLst>
                <a:ext uri="{FF2B5EF4-FFF2-40B4-BE49-F238E27FC236}">
                  <a16:creationId xmlns:a16="http://schemas.microsoft.com/office/drawing/2014/main" id="{A03AF3F9-2F1A-B61A-1A9D-A76F5BDDEDC4}"/>
                </a:ext>
              </a:extLst>
            </p:cNvPr>
            <p:cNvGrpSpPr/>
            <p:nvPr/>
          </p:nvGrpSpPr>
          <p:grpSpPr>
            <a:xfrm>
              <a:off x="580897" y="116632"/>
              <a:ext cx="7951543" cy="720080"/>
              <a:chOff x="899592" y="116632"/>
              <a:chExt cx="7488832" cy="720080"/>
            </a:xfrm>
          </p:grpSpPr>
          <p:sp>
            <p:nvSpPr>
              <p:cNvPr id="6" name="TextBox 5">
                <a:extLst>
                  <a:ext uri="{FF2B5EF4-FFF2-40B4-BE49-F238E27FC236}">
                    <a16:creationId xmlns:a16="http://schemas.microsoft.com/office/drawing/2014/main" id="{28E3C67B-4CA6-8591-CF2F-09DAD244083A}"/>
                  </a:ext>
                </a:extLst>
              </p:cNvPr>
              <p:cNvSpPr txBox="1"/>
              <p:nvPr/>
            </p:nvSpPr>
            <p:spPr>
              <a:xfrm>
                <a:off x="928471" y="116632"/>
                <a:ext cx="4320480" cy="369332"/>
              </a:xfrm>
              <a:prstGeom prst="rect">
                <a:avLst/>
              </a:prstGeom>
              <a:noFill/>
            </p:spPr>
            <p:txBody>
              <a:bodyPr wrap="square" lIns="45720" rIns="45720" rtlCol="0">
                <a:spAutoFit/>
              </a:bodyPr>
              <a:lstStyle/>
              <a:p>
                <a:pPr>
                  <a:spcBef>
                    <a:spcPts val="600"/>
                  </a:spcBef>
                </a:pPr>
                <a:r>
                  <a:rPr lang="en-US" b="1" dirty="0"/>
                  <a:t>Pining for home</a:t>
                </a:r>
                <a:endParaRPr lang="en-CA" dirty="0"/>
              </a:p>
            </p:txBody>
          </p:sp>
          <p:cxnSp>
            <p:nvCxnSpPr>
              <p:cNvPr id="10" name="Straight Connector 9">
                <a:extLst>
                  <a:ext uri="{FF2B5EF4-FFF2-40B4-BE49-F238E27FC236}">
                    <a16:creationId xmlns:a16="http://schemas.microsoft.com/office/drawing/2014/main" id="{976E44C9-F904-BCAF-E36C-15F19E700A76}"/>
                  </a:ext>
                </a:extLst>
              </p:cNvPr>
              <p:cNvCxnSpPr/>
              <p:nvPr/>
            </p:nvCxnSpPr>
            <p:spPr>
              <a:xfrm>
                <a:off x="899592" y="836712"/>
                <a:ext cx="74888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881CD8AF-932D-613E-5BC4-0DD4CBAED6F3}"/>
                </a:ext>
              </a:extLst>
            </p:cNvPr>
            <p:cNvSpPr txBox="1"/>
            <p:nvPr/>
          </p:nvSpPr>
          <p:spPr>
            <a:xfrm>
              <a:off x="539551" y="504379"/>
              <a:ext cx="8136905" cy="338554"/>
            </a:xfrm>
            <a:prstGeom prst="rect">
              <a:avLst/>
            </a:prstGeom>
            <a:noFill/>
          </p:spPr>
          <p:txBody>
            <a:bodyPr wrap="square" rtlCol="0">
              <a:spAutoFit/>
            </a:bodyPr>
            <a:lstStyle/>
            <a:p>
              <a:pPr defTabSz="1225550"/>
              <a:r>
                <a:rPr lang="en-US" sz="1600" dirty="0"/>
                <a:t>CBST	AMAT         	 Other CC Strategies </a:t>
              </a:r>
              <a:r>
                <a:rPr lang="en-US" sz="1600" dirty="0">
                  <a:solidFill>
                    <a:schemeClr val="bg1">
                      <a:lumMod val="75000"/>
                    </a:schemeClr>
                  </a:solidFill>
                </a:rPr>
                <a:t>        	  </a:t>
              </a:r>
              <a:r>
                <a:rPr lang="en-US" sz="1600" dirty="0"/>
                <a:t>  Health</a:t>
              </a:r>
              <a:endParaRPr lang="en-US" dirty="0"/>
            </a:p>
          </p:txBody>
        </p:sp>
      </p:grpSp>
    </p:spTree>
    <p:extLst>
      <p:ext uri="{BB962C8B-B14F-4D97-AF65-F5344CB8AC3E}">
        <p14:creationId xmlns:p14="http://schemas.microsoft.com/office/powerpoint/2010/main" val="18853287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9C86EA8-A1F0-485C-B6B9-0C39B0699E71}" type="slidenum">
              <a:rPr lang="en-CA" smtClean="0"/>
              <a:pPr>
                <a:defRPr/>
              </a:pPr>
              <a:t>32</a:t>
            </a:fld>
            <a:endParaRPr lang="en-CA"/>
          </a:p>
        </p:txBody>
      </p:sp>
      <p:grpSp>
        <p:nvGrpSpPr>
          <p:cNvPr id="4" name="Group 3"/>
          <p:cNvGrpSpPr/>
          <p:nvPr/>
        </p:nvGrpSpPr>
        <p:grpSpPr>
          <a:xfrm>
            <a:off x="467544" y="1562142"/>
            <a:ext cx="3168354" cy="5107218"/>
            <a:chOff x="467544" y="1395945"/>
            <a:chExt cx="3168354" cy="5107218"/>
          </a:xfrm>
        </p:grpSpPr>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4139" y="3900829"/>
              <a:ext cx="2046608" cy="26023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Group 4"/>
            <p:cNvGrpSpPr/>
            <p:nvPr/>
          </p:nvGrpSpPr>
          <p:grpSpPr>
            <a:xfrm>
              <a:off x="467544" y="1395945"/>
              <a:ext cx="3168354" cy="3542255"/>
              <a:chOff x="467544" y="1395945"/>
              <a:chExt cx="3168354" cy="3542255"/>
            </a:xfrm>
          </p:grpSpPr>
          <p:cxnSp>
            <p:nvCxnSpPr>
              <p:cNvPr id="26" name="Straight Arrow Connector 25"/>
              <p:cNvCxnSpPr/>
              <p:nvPr/>
            </p:nvCxnSpPr>
            <p:spPr>
              <a:xfrm flipH="1" flipV="1">
                <a:off x="1995169" y="4582654"/>
                <a:ext cx="272575" cy="355546"/>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nvGrpSpPr>
              <p:cNvPr id="27" name="Group 26"/>
              <p:cNvGrpSpPr>
                <a:grpSpLocks noChangeAspect="1"/>
              </p:cNvGrpSpPr>
              <p:nvPr/>
            </p:nvGrpSpPr>
            <p:grpSpPr>
              <a:xfrm>
                <a:off x="467544" y="1395945"/>
                <a:ext cx="3168354" cy="2354661"/>
                <a:chOff x="648416" y="1209287"/>
                <a:chExt cx="3548162" cy="2636926"/>
              </a:xfrm>
            </p:grpSpPr>
            <p:pic>
              <p:nvPicPr>
                <p:cNvPr id="28" name="Picture 2"/>
                <p:cNvPicPr>
                  <a:picLocks noChangeAspect="1" noChangeArrowheads="1"/>
                </p:cNvPicPr>
                <p:nvPr/>
              </p:nvPicPr>
              <p:blipFill rotWithShape="1">
                <a:blip r:embed="rId4" cstate="print"/>
                <a:srcRect r="7625"/>
                <a:stretch/>
              </p:blipFill>
              <p:spPr bwMode="auto">
                <a:xfrm>
                  <a:off x="648416" y="1209287"/>
                  <a:ext cx="3548162" cy="2636926"/>
                </a:xfrm>
                <a:prstGeom prst="rect">
                  <a:avLst/>
                </a:prstGeom>
                <a:noFill/>
                <a:ln w="9525">
                  <a:noFill/>
                  <a:miter lim="800000"/>
                  <a:headEnd/>
                  <a:tailEnd/>
                </a:ln>
                <a:effectLst/>
              </p:spPr>
            </p:pic>
            <p:sp>
              <p:nvSpPr>
                <p:cNvPr id="29" name="Text Box 3"/>
                <p:cNvSpPr txBox="1">
                  <a:spLocks noChangeArrowheads="1"/>
                </p:cNvSpPr>
                <p:nvPr/>
              </p:nvSpPr>
              <p:spPr bwMode="auto">
                <a:xfrm>
                  <a:off x="800012" y="3622054"/>
                  <a:ext cx="977363" cy="161344"/>
                </a:xfrm>
                <a:prstGeom prst="rect">
                  <a:avLst/>
                </a:prstGeom>
                <a:solidFill>
                  <a:schemeClr val="bg1"/>
                </a:solidFill>
                <a:ln w="9525">
                  <a:noFill/>
                  <a:miter lim="800000"/>
                  <a:headEnd/>
                  <a:tailEnd/>
                </a:ln>
              </p:spPr>
              <p:txBody>
                <a:bodyPr wrap="square" lIns="18000" tIns="18000" rIns="18000" bIns="18000">
                  <a:spAutoFit/>
                </a:bodyPr>
                <a:lstStyle/>
                <a:p>
                  <a:pPr eaLnBrk="0" hangingPunct="0">
                    <a:spcBef>
                      <a:spcPct val="50000"/>
                    </a:spcBef>
                  </a:pPr>
                  <a:r>
                    <a:rPr lang="en-CA" sz="700" dirty="0"/>
                    <a:t>Image: B. Jaquish</a:t>
                  </a:r>
                  <a:endParaRPr lang="en-CA" sz="1000" dirty="0"/>
                </a:p>
              </p:txBody>
            </p:sp>
          </p:grpSp>
        </p:grpSp>
      </p:grpSp>
      <p:sp>
        <p:nvSpPr>
          <p:cNvPr id="24" name="Rectangle 2"/>
          <p:cNvSpPr txBox="1">
            <a:spLocks noChangeArrowheads="1"/>
          </p:cNvSpPr>
          <p:nvPr/>
        </p:nvSpPr>
        <p:spPr>
          <a:xfrm>
            <a:off x="2627584" y="1218238"/>
            <a:ext cx="3960640" cy="338554"/>
          </a:xfrm>
          <a:prstGeom prst="rect">
            <a:avLst/>
          </a:prstGeom>
        </p:spPr>
        <p:txBody>
          <a:bodyPr wrap="square">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600" dirty="0"/>
              <a:t>AM risks – over-transfer</a:t>
            </a:r>
          </a:p>
        </p:txBody>
      </p:sp>
      <p:sp>
        <p:nvSpPr>
          <p:cNvPr id="25" name="TextBox 24"/>
          <p:cNvSpPr txBox="1"/>
          <p:nvPr/>
        </p:nvSpPr>
        <p:spPr>
          <a:xfrm>
            <a:off x="3764692" y="3975447"/>
            <a:ext cx="1959436" cy="461665"/>
          </a:xfrm>
          <a:prstGeom prst="rect">
            <a:avLst/>
          </a:prstGeom>
          <a:noFill/>
        </p:spPr>
        <p:txBody>
          <a:bodyPr wrap="square" rtlCol="0">
            <a:spAutoFit/>
          </a:bodyPr>
          <a:lstStyle/>
          <a:p>
            <a:pPr algn="ctr"/>
            <a:r>
              <a:rPr lang="en-CA" sz="1200" dirty="0"/>
              <a:t>Douglas-fir</a:t>
            </a:r>
          </a:p>
          <a:p>
            <a:pPr algn="ctr"/>
            <a:r>
              <a:rPr lang="en-CA" sz="1200" dirty="0"/>
              <a:t>20 years old</a:t>
            </a:r>
          </a:p>
        </p:txBody>
      </p:sp>
      <p:grpSp>
        <p:nvGrpSpPr>
          <p:cNvPr id="10" name="Group 9">
            <a:extLst>
              <a:ext uri="{FF2B5EF4-FFF2-40B4-BE49-F238E27FC236}">
                <a16:creationId xmlns:a16="http://schemas.microsoft.com/office/drawing/2014/main" id="{0954FF7F-9F5F-320C-3DD9-96DBDC80DF04}"/>
              </a:ext>
            </a:extLst>
          </p:cNvPr>
          <p:cNvGrpSpPr/>
          <p:nvPr/>
        </p:nvGrpSpPr>
        <p:grpSpPr>
          <a:xfrm>
            <a:off x="539551" y="116632"/>
            <a:ext cx="8136905" cy="726301"/>
            <a:chOff x="539551" y="116632"/>
            <a:chExt cx="8136905" cy="726301"/>
          </a:xfrm>
        </p:grpSpPr>
        <p:grpSp>
          <p:nvGrpSpPr>
            <p:cNvPr id="16" name="Group 15">
              <a:extLst>
                <a:ext uri="{FF2B5EF4-FFF2-40B4-BE49-F238E27FC236}">
                  <a16:creationId xmlns:a16="http://schemas.microsoft.com/office/drawing/2014/main" id="{F5D6C8D4-7DD7-FD87-652A-2496FABB0095}"/>
                </a:ext>
              </a:extLst>
            </p:cNvPr>
            <p:cNvGrpSpPr/>
            <p:nvPr/>
          </p:nvGrpSpPr>
          <p:grpSpPr>
            <a:xfrm>
              <a:off x="580897" y="116632"/>
              <a:ext cx="7951543" cy="720080"/>
              <a:chOff x="899592" y="116632"/>
              <a:chExt cx="7488832" cy="720080"/>
            </a:xfrm>
          </p:grpSpPr>
          <p:sp>
            <p:nvSpPr>
              <p:cNvPr id="18" name="TextBox 17">
                <a:extLst>
                  <a:ext uri="{FF2B5EF4-FFF2-40B4-BE49-F238E27FC236}">
                    <a16:creationId xmlns:a16="http://schemas.microsoft.com/office/drawing/2014/main" id="{D9890CDD-87EA-7AC4-3172-C6FEBED88944}"/>
                  </a:ext>
                </a:extLst>
              </p:cNvPr>
              <p:cNvSpPr txBox="1"/>
              <p:nvPr/>
            </p:nvSpPr>
            <p:spPr>
              <a:xfrm>
                <a:off x="928471" y="116632"/>
                <a:ext cx="4320480" cy="369332"/>
              </a:xfrm>
              <a:prstGeom prst="rect">
                <a:avLst/>
              </a:prstGeom>
              <a:noFill/>
            </p:spPr>
            <p:txBody>
              <a:bodyPr wrap="square" lIns="45720" rIns="45720" rtlCol="0">
                <a:spAutoFit/>
              </a:bodyPr>
              <a:lstStyle/>
              <a:p>
                <a:pPr>
                  <a:spcBef>
                    <a:spcPts val="600"/>
                  </a:spcBef>
                </a:pPr>
                <a:r>
                  <a:rPr lang="en-US" b="1" dirty="0"/>
                  <a:t>Pining for home</a:t>
                </a:r>
                <a:endParaRPr lang="en-CA" dirty="0"/>
              </a:p>
            </p:txBody>
          </p:sp>
          <p:cxnSp>
            <p:nvCxnSpPr>
              <p:cNvPr id="19" name="Straight Connector 18">
                <a:extLst>
                  <a:ext uri="{FF2B5EF4-FFF2-40B4-BE49-F238E27FC236}">
                    <a16:creationId xmlns:a16="http://schemas.microsoft.com/office/drawing/2014/main" id="{72F2096B-13B7-2ACD-2253-CA1BBB9E9A2D}"/>
                  </a:ext>
                </a:extLst>
              </p:cNvPr>
              <p:cNvCxnSpPr/>
              <p:nvPr/>
            </p:nvCxnSpPr>
            <p:spPr>
              <a:xfrm>
                <a:off x="899592" y="836712"/>
                <a:ext cx="74888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CA7C1700-26FA-512B-A677-8562B8F6CA14}"/>
                </a:ext>
              </a:extLst>
            </p:cNvPr>
            <p:cNvSpPr txBox="1"/>
            <p:nvPr/>
          </p:nvSpPr>
          <p:spPr>
            <a:xfrm>
              <a:off x="539551" y="504379"/>
              <a:ext cx="8136905" cy="338554"/>
            </a:xfrm>
            <a:prstGeom prst="rect">
              <a:avLst/>
            </a:prstGeom>
            <a:noFill/>
          </p:spPr>
          <p:txBody>
            <a:bodyPr wrap="square" rtlCol="0">
              <a:spAutoFit/>
            </a:bodyPr>
            <a:lstStyle/>
            <a:p>
              <a:pPr defTabSz="1225550"/>
              <a:r>
                <a:rPr lang="en-US" sz="1600" dirty="0"/>
                <a:t>CBST	</a:t>
              </a:r>
              <a:r>
                <a:rPr lang="en-US" sz="1600" dirty="0">
                  <a:solidFill>
                    <a:schemeClr val="bg1">
                      <a:lumMod val="75000"/>
                    </a:schemeClr>
                  </a:solidFill>
                </a:rPr>
                <a:t>AMAT         	 Other CC Strategies         	    Health</a:t>
              </a:r>
              <a:endParaRPr lang="en-US" dirty="0">
                <a:solidFill>
                  <a:schemeClr val="bg1">
                    <a:lumMod val="75000"/>
                  </a:schemeClr>
                </a:solidFill>
              </a:endParaRPr>
            </a:p>
          </p:txBody>
        </p:sp>
      </p:grpSp>
    </p:spTree>
    <p:extLst>
      <p:ext uri="{BB962C8B-B14F-4D97-AF65-F5344CB8AC3E}">
        <p14:creationId xmlns:p14="http://schemas.microsoft.com/office/powerpoint/2010/main" val="14729542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9C86EA8-A1F0-485C-B6B9-0C39B0699E71}" type="slidenum">
              <a:rPr lang="en-CA" smtClean="0"/>
              <a:pPr>
                <a:defRPr/>
              </a:pPr>
              <a:t>33</a:t>
            </a:fld>
            <a:endParaRPr lang="en-CA"/>
          </a:p>
        </p:txBody>
      </p:sp>
      <p:grpSp>
        <p:nvGrpSpPr>
          <p:cNvPr id="4" name="Group 3"/>
          <p:cNvGrpSpPr/>
          <p:nvPr/>
        </p:nvGrpSpPr>
        <p:grpSpPr>
          <a:xfrm>
            <a:off x="467544" y="1562142"/>
            <a:ext cx="3168354" cy="5107218"/>
            <a:chOff x="467544" y="1395945"/>
            <a:chExt cx="3168354" cy="5107218"/>
          </a:xfrm>
        </p:grpSpPr>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4139" y="3900829"/>
              <a:ext cx="2046608" cy="26023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Group 4"/>
            <p:cNvGrpSpPr/>
            <p:nvPr/>
          </p:nvGrpSpPr>
          <p:grpSpPr>
            <a:xfrm>
              <a:off x="467544" y="1395945"/>
              <a:ext cx="3168354" cy="3542255"/>
              <a:chOff x="467544" y="1395945"/>
              <a:chExt cx="3168354" cy="3542255"/>
            </a:xfrm>
          </p:grpSpPr>
          <p:cxnSp>
            <p:nvCxnSpPr>
              <p:cNvPr id="26" name="Straight Arrow Connector 25"/>
              <p:cNvCxnSpPr/>
              <p:nvPr/>
            </p:nvCxnSpPr>
            <p:spPr>
              <a:xfrm flipH="1" flipV="1">
                <a:off x="1995169" y="4582654"/>
                <a:ext cx="272575" cy="355546"/>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nvGrpSpPr>
              <p:cNvPr id="27" name="Group 26"/>
              <p:cNvGrpSpPr>
                <a:grpSpLocks noChangeAspect="1"/>
              </p:cNvGrpSpPr>
              <p:nvPr/>
            </p:nvGrpSpPr>
            <p:grpSpPr>
              <a:xfrm>
                <a:off x="467544" y="1395945"/>
                <a:ext cx="3168354" cy="2354661"/>
                <a:chOff x="648416" y="1209287"/>
                <a:chExt cx="3548162" cy="2636926"/>
              </a:xfrm>
            </p:grpSpPr>
            <p:pic>
              <p:nvPicPr>
                <p:cNvPr id="28" name="Picture 2"/>
                <p:cNvPicPr>
                  <a:picLocks noChangeAspect="1" noChangeArrowheads="1"/>
                </p:cNvPicPr>
                <p:nvPr/>
              </p:nvPicPr>
              <p:blipFill rotWithShape="1">
                <a:blip r:embed="rId4" cstate="print"/>
                <a:srcRect r="7625"/>
                <a:stretch/>
              </p:blipFill>
              <p:spPr bwMode="auto">
                <a:xfrm>
                  <a:off x="648416" y="1209287"/>
                  <a:ext cx="3548162" cy="2636926"/>
                </a:xfrm>
                <a:prstGeom prst="rect">
                  <a:avLst/>
                </a:prstGeom>
                <a:noFill/>
                <a:ln w="9525">
                  <a:noFill/>
                  <a:miter lim="800000"/>
                  <a:headEnd/>
                  <a:tailEnd/>
                </a:ln>
                <a:effectLst/>
              </p:spPr>
            </p:pic>
            <p:sp>
              <p:nvSpPr>
                <p:cNvPr id="29" name="Text Box 3"/>
                <p:cNvSpPr txBox="1">
                  <a:spLocks noChangeArrowheads="1"/>
                </p:cNvSpPr>
                <p:nvPr/>
              </p:nvSpPr>
              <p:spPr bwMode="auto">
                <a:xfrm>
                  <a:off x="800012" y="3622054"/>
                  <a:ext cx="977363" cy="161344"/>
                </a:xfrm>
                <a:prstGeom prst="rect">
                  <a:avLst/>
                </a:prstGeom>
                <a:solidFill>
                  <a:schemeClr val="bg1"/>
                </a:solidFill>
                <a:ln w="9525">
                  <a:noFill/>
                  <a:miter lim="800000"/>
                  <a:headEnd/>
                  <a:tailEnd/>
                </a:ln>
              </p:spPr>
              <p:txBody>
                <a:bodyPr wrap="square" lIns="18000" tIns="18000" rIns="18000" bIns="18000">
                  <a:spAutoFit/>
                </a:bodyPr>
                <a:lstStyle/>
                <a:p>
                  <a:pPr eaLnBrk="0" hangingPunct="0">
                    <a:spcBef>
                      <a:spcPct val="50000"/>
                    </a:spcBef>
                  </a:pPr>
                  <a:r>
                    <a:rPr lang="en-CA" sz="700" dirty="0"/>
                    <a:t>Image: B. Jaquish</a:t>
                  </a:r>
                  <a:endParaRPr lang="en-CA" sz="1000" dirty="0"/>
                </a:p>
              </p:txBody>
            </p:sp>
          </p:grpSp>
        </p:grpSp>
      </p:grpSp>
      <p:grpSp>
        <p:nvGrpSpPr>
          <p:cNvPr id="16" name="Group 15"/>
          <p:cNvGrpSpPr/>
          <p:nvPr/>
        </p:nvGrpSpPr>
        <p:grpSpPr>
          <a:xfrm>
            <a:off x="5724128" y="1652789"/>
            <a:ext cx="3024336" cy="4947014"/>
            <a:chOff x="5495246" y="958693"/>
            <a:chExt cx="3057754" cy="5625522"/>
          </a:xfrm>
        </p:grpSpPr>
        <p:grpSp>
          <p:nvGrpSpPr>
            <p:cNvPr id="17" name="Group 16"/>
            <p:cNvGrpSpPr/>
            <p:nvPr/>
          </p:nvGrpSpPr>
          <p:grpSpPr>
            <a:xfrm>
              <a:off x="5902142" y="3749924"/>
              <a:ext cx="2243962" cy="2834291"/>
              <a:chOff x="1521368" y="3906312"/>
              <a:chExt cx="2243962" cy="2834291"/>
            </a:xfrm>
          </p:grpSpPr>
          <p:pic>
            <p:nvPicPr>
              <p:cNvPr id="21" name="Picture 2"/>
              <p:cNvPicPr>
                <a:picLocks noChangeAspect="1" noChangeArrowheads="1"/>
              </p:cNvPicPr>
              <p:nvPr/>
            </p:nvPicPr>
            <p:blipFill>
              <a:blip r:embed="rId5" cstate="print"/>
              <a:srcRect l="47835" t="26944" r="10335" b="7013"/>
              <a:stretch>
                <a:fillRect/>
              </a:stretch>
            </p:blipFill>
            <p:spPr bwMode="auto">
              <a:xfrm>
                <a:off x="1521368" y="3906312"/>
                <a:ext cx="2243962" cy="2834291"/>
              </a:xfrm>
              <a:prstGeom prst="rect">
                <a:avLst/>
              </a:prstGeom>
              <a:noFill/>
              <a:ln w="9525">
                <a:noFill/>
                <a:miter lim="800000"/>
                <a:headEnd/>
                <a:tailEnd/>
              </a:ln>
            </p:spPr>
          </p:pic>
          <p:cxnSp>
            <p:nvCxnSpPr>
              <p:cNvPr id="22" name="Straight Arrow Connector 21"/>
              <p:cNvCxnSpPr>
                <a:cxnSpLocks/>
              </p:cNvCxnSpPr>
              <p:nvPr/>
            </p:nvCxnSpPr>
            <p:spPr>
              <a:xfrm>
                <a:off x="2387480" y="4936363"/>
                <a:ext cx="0" cy="495329"/>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8" name="Group 17"/>
            <p:cNvGrpSpPr>
              <a:grpSpLocks noChangeAspect="1"/>
            </p:cNvGrpSpPr>
            <p:nvPr/>
          </p:nvGrpSpPr>
          <p:grpSpPr>
            <a:xfrm>
              <a:off x="5495246" y="958693"/>
              <a:ext cx="3057754" cy="2674901"/>
              <a:chOff x="5313752" y="688809"/>
              <a:chExt cx="3218688" cy="2815685"/>
            </a:xfrm>
          </p:grpSpPr>
          <p:pic>
            <p:nvPicPr>
              <p:cNvPr id="19" name="Picture 1"/>
              <p:cNvPicPr>
                <a:picLocks noChangeAspect="1" noChangeArrowheads="1"/>
              </p:cNvPicPr>
              <p:nvPr/>
            </p:nvPicPr>
            <p:blipFill>
              <a:blip r:embed="rId6" cstate="print"/>
              <a:srcRect t="22045" b="6946"/>
              <a:stretch>
                <a:fillRect/>
              </a:stretch>
            </p:blipFill>
            <p:spPr bwMode="auto">
              <a:xfrm>
                <a:off x="5313752" y="688809"/>
                <a:ext cx="3218688" cy="2815685"/>
              </a:xfrm>
              <a:prstGeom prst="rect">
                <a:avLst/>
              </a:prstGeom>
              <a:noFill/>
              <a:ln w="9525">
                <a:noFill/>
                <a:miter lim="800000"/>
                <a:headEnd/>
                <a:tailEnd/>
              </a:ln>
              <a:effectLst/>
            </p:spPr>
          </p:pic>
          <p:sp>
            <p:nvSpPr>
              <p:cNvPr id="20" name="Text Box 3"/>
              <p:cNvSpPr txBox="1">
                <a:spLocks noChangeArrowheads="1"/>
              </p:cNvSpPr>
              <p:nvPr/>
            </p:nvSpPr>
            <p:spPr bwMode="auto">
              <a:xfrm>
                <a:off x="5447464" y="3279489"/>
                <a:ext cx="847311" cy="151656"/>
              </a:xfrm>
              <a:prstGeom prst="rect">
                <a:avLst/>
              </a:prstGeom>
              <a:solidFill>
                <a:schemeClr val="bg1"/>
              </a:solidFill>
              <a:ln w="9525">
                <a:noFill/>
                <a:miter lim="800000"/>
                <a:headEnd/>
                <a:tailEnd/>
              </a:ln>
            </p:spPr>
            <p:txBody>
              <a:bodyPr wrap="square" lIns="18000" tIns="18000" rIns="18000" bIns="18000">
                <a:spAutoFit/>
              </a:bodyPr>
              <a:lstStyle/>
              <a:p>
                <a:pPr eaLnBrk="0" hangingPunct="0">
                  <a:spcBef>
                    <a:spcPct val="50000"/>
                  </a:spcBef>
                </a:pPr>
                <a:r>
                  <a:rPr lang="en-CA" sz="700" dirty="0"/>
                  <a:t>Image:  M. Carlson</a:t>
                </a:r>
                <a:endParaRPr lang="en-CA" sz="1000" dirty="0"/>
              </a:p>
            </p:txBody>
          </p:sp>
        </p:grpSp>
      </p:grpSp>
      <p:sp>
        <p:nvSpPr>
          <p:cNvPr id="24" name="Rectangle 2"/>
          <p:cNvSpPr txBox="1">
            <a:spLocks noChangeArrowheads="1"/>
          </p:cNvSpPr>
          <p:nvPr/>
        </p:nvSpPr>
        <p:spPr>
          <a:xfrm>
            <a:off x="2627584" y="1218238"/>
            <a:ext cx="3960640" cy="338554"/>
          </a:xfrm>
          <a:prstGeom prst="rect">
            <a:avLst/>
          </a:prstGeom>
        </p:spPr>
        <p:txBody>
          <a:bodyPr wrap="square">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600" dirty="0"/>
              <a:t>AM risks – over-transfer</a:t>
            </a:r>
          </a:p>
        </p:txBody>
      </p:sp>
      <p:sp>
        <p:nvSpPr>
          <p:cNvPr id="25" name="TextBox 24"/>
          <p:cNvSpPr txBox="1"/>
          <p:nvPr/>
        </p:nvSpPr>
        <p:spPr>
          <a:xfrm>
            <a:off x="3764692" y="3975447"/>
            <a:ext cx="1959436" cy="461665"/>
          </a:xfrm>
          <a:prstGeom prst="rect">
            <a:avLst/>
          </a:prstGeom>
          <a:noFill/>
        </p:spPr>
        <p:txBody>
          <a:bodyPr wrap="square" rtlCol="0">
            <a:spAutoFit/>
          </a:bodyPr>
          <a:lstStyle/>
          <a:p>
            <a:pPr algn="ctr"/>
            <a:r>
              <a:rPr lang="en-CA" sz="1200" dirty="0"/>
              <a:t>Douglas-fir</a:t>
            </a:r>
          </a:p>
          <a:p>
            <a:pPr algn="ctr"/>
            <a:r>
              <a:rPr lang="en-CA" sz="1200" dirty="0"/>
              <a:t>20 years old</a:t>
            </a:r>
          </a:p>
        </p:txBody>
      </p:sp>
      <p:grpSp>
        <p:nvGrpSpPr>
          <p:cNvPr id="10" name="Group 9">
            <a:extLst>
              <a:ext uri="{FF2B5EF4-FFF2-40B4-BE49-F238E27FC236}">
                <a16:creationId xmlns:a16="http://schemas.microsoft.com/office/drawing/2014/main" id="{96FB5DEA-80AB-1891-909D-DA559D84D8A2}"/>
              </a:ext>
            </a:extLst>
          </p:cNvPr>
          <p:cNvGrpSpPr/>
          <p:nvPr/>
        </p:nvGrpSpPr>
        <p:grpSpPr>
          <a:xfrm>
            <a:off x="539551" y="116632"/>
            <a:ext cx="8136905" cy="726301"/>
            <a:chOff x="539551" y="116632"/>
            <a:chExt cx="8136905" cy="726301"/>
          </a:xfrm>
        </p:grpSpPr>
        <p:grpSp>
          <p:nvGrpSpPr>
            <p:cNvPr id="23" name="Group 22">
              <a:extLst>
                <a:ext uri="{FF2B5EF4-FFF2-40B4-BE49-F238E27FC236}">
                  <a16:creationId xmlns:a16="http://schemas.microsoft.com/office/drawing/2014/main" id="{F837FFFF-4CA8-8AA5-3A94-D1051DD746B2}"/>
                </a:ext>
              </a:extLst>
            </p:cNvPr>
            <p:cNvGrpSpPr/>
            <p:nvPr/>
          </p:nvGrpSpPr>
          <p:grpSpPr>
            <a:xfrm>
              <a:off x="580897" y="116632"/>
              <a:ext cx="7951543" cy="720080"/>
              <a:chOff x="899592" y="116632"/>
              <a:chExt cx="7488832" cy="720080"/>
            </a:xfrm>
          </p:grpSpPr>
          <p:sp>
            <p:nvSpPr>
              <p:cNvPr id="32" name="TextBox 31">
                <a:extLst>
                  <a:ext uri="{FF2B5EF4-FFF2-40B4-BE49-F238E27FC236}">
                    <a16:creationId xmlns:a16="http://schemas.microsoft.com/office/drawing/2014/main" id="{11DECE03-2287-D465-3646-CD059286F3A5}"/>
                  </a:ext>
                </a:extLst>
              </p:cNvPr>
              <p:cNvSpPr txBox="1"/>
              <p:nvPr/>
            </p:nvSpPr>
            <p:spPr>
              <a:xfrm>
                <a:off x="928471" y="116632"/>
                <a:ext cx="4320480" cy="369332"/>
              </a:xfrm>
              <a:prstGeom prst="rect">
                <a:avLst/>
              </a:prstGeom>
              <a:noFill/>
            </p:spPr>
            <p:txBody>
              <a:bodyPr wrap="square" lIns="45720" rIns="45720" rtlCol="0">
                <a:spAutoFit/>
              </a:bodyPr>
              <a:lstStyle/>
              <a:p>
                <a:pPr>
                  <a:spcBef>
                    <a:spcPts val="600"/>
                  </a:spcBef>
                </a:pPr>
                <a:r>
                  <a:rPr lang="en-US" b="1" dirty="0"/>
                  <a:t>Pining for home</a:t>
                </a:r>
                <a:endParaRPr lang="en-CA" dirty="0"/>
              </a:p>
            </p:txBody>
          </p:sp>
          <p:cxnSp>
            <p:nvCxnSpPr>
              <p:cNvPr id="33" name="Straight Connector 32">
                <a:extLst>
                  <a:ext uri="{FF2B5EF4-FFF2-40B4-BE49-F238E27FC236}">
                    <a16:creationId xmlns:a16="http://schemas.microsoft.com/office/drawing/2014/main" id="{C2F3854F-4F6A-8324-4DA0-916C961158E4}"/>
                  </a:ext>
                </a:extLst>
              </p:cNvPr>
              <p:cNvCxnSpPr/>
              <p:nvPr/>
            </p:nvCxnSpPr>
            <p:spPr>
              <a:xfrm>
                <a:off x="899592" y="836712"/>
                <a:ext cx="74888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a:extLst>
                <a:ext uri="{FF2B5EF4-FFF2-40B4-BE49-F238E27FC236}">
                  <a16:creationId xmlns:a16="http://schemas.microsoft.com/office/drawing/2014/main" id="{0A6987EB-3317-50A4-9C57-A8ECAA20ACC7}"/>
                </a:ext>
              </a:extLst>
            </p:cNvPr>
            <p:cNvSpPr txBox="1"/>
            <p:nvPr/>
          </p:nvSpPr>
          <p:spPr>
            <a:xfrm>
              <a:off x="539551" y="504379"/>
              <a:ext cx="8136905" cy="338554"/>
            </a:xfrm>
            <a:prstGeom prst="rect">
              <a:avLst/>
            </a:prstGeom>
            <a:noFill/>
          </p:spPr>
          <p:txBody>
            <a:bodyPr wrap="square" rtlCol="0">
              <a:spAutoFit/>
            </a:bodyPr>
            <a:lstStyle/>
            <a:p>
              <a:pPr defTabSz="1225550"/>
              <a:r>
                <a:rPr lang="en-US" sz="1600" dirty="0"/>
                <a:t>CBST	</a:t>
              </a:r>
              <a:r>
                <a:rPr lang="en-US" sz="1600" dirty="0">
                  <a:solidFill>
                    <a:schemeClr val="bg1">
                      <a:lumMod val="75000"/>
                    </a:schemeClr>
                  </a:solidFill>
                </a:rPr>
                <a:t>AMAT         	 Other CC Strategies         	    Health</a:t>
              </a:r>
              <a:endParaRPr lang="en-US" dirty="0">
                <a:solidFill>
                  <a:schemeClr val="bg1">
                    <a:lumMod val="75000"/>
                  </a:schemeClr>
                </a:solidFill>
              </a:endParaRPr>
            </a:p>
          </p:txBody>
        </p:sp>
      </p:grpSp>
    </p:spTree>
    <p:extLst>
      <p:ext uri="{BB962C8B-B14F-4D97-AF65-F5344CB8AC3E}">
        <p14:creationId xmlns:p14="http://schemas.microsoft.com/office/powerpoint/2010/main" val="28371231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E364144-2828-4579-81D5-50043D015794}" type="slidenum">
              <a:rPr lang="en-CA" smtClean="0"/>
              <a:pPr/>
              <a:t>34</a:t>
            </a:fld>
            <a:endParaRPr lang="en-CA" dirty="0"/>
          </a:p>
        </p:txBody>
      </p:sp>
      <p:grpSp>
        <p:nvGrpSpPr>
          <p:cNvPr id="5" name="Group 11"/>
          <p:cNvGrpSpPr/>
          <p:nvPr/>
        </p:nvGrpSpPr>
        <p:grpSpPr>
          <a:xfrm>
            <a:off x="251520" y="1466061"/>
            <a:ext cx="3528392" cy="2611011"/>
            <a:chOff x="0" y="0"/>
            <a:chExt cx="3528392" cy="2611011"/>
          </a:xfrm>
        </p:grpSpPr>
        <p:pic>
          <p:nvPicPr>
            <p:cNvPr id="93186" name="Picture 2" descr="http://www.fws.gov/invasives/media/photos/Large-Zebra-Mussel.jpg"/>
            <p:cNvPicPr>
              <a:picLocks noChangeAspect="1" noChangeArrowheads="1"/>
            </p:cNvPicPr>
            <p:nvPr/>
          </p:nvPicPr>
          <p:blipFill>
            <a:blip r:embed="rId3" cstate="print"/>
            <a:srcRect/>
            <a:stretch>
              <a:fillRect/>
            </a:stretch>
          </p:blipFill>
          <p:spPr bwMode="auto">
            <a:xfrm>
              <a:off x="0" y="0"/>
              <a:ext cx="3528392" cy="2611011"/>
            </a:xfrm>
            <a:prstGeom prst="rect">
              <a:avLst/>
            </a:prstGeom>
            <a:noFill/>
          </p:spPr>
        </p:pic>
        <p:sp>
          <p:nvSpPr>
            <p:cNvPr id="11" name="TextBox 10"/>
            <p:cNvSpPr txBox="1"/>
            <p:nvPr/>
          </p:nvSpPr>
          <p:spPr>
            <a:xfrm>
              <a:off x="56044" y="2307650"/>
              <a:ext cx="1384116" cy="221018"/>
            </a:xfrm>
            <a:prstGeom prst="rect">
              <a:avLst/>
            </a:prstGeom>
            <a:solidFill>
              <a:schemeClr val="bg1"/>
            </a:solidFill>
          </p:spPr>
          <p:txBody>
            <a:bodyPr wrap="square" lIns="18000" tIns="18000" rIns="18000" bIns="18000" rtlCol="0" anchor="ctr" anchorCtr="0">
              <a:spAutoFit/>
            </a:bodyPr>
            <a:lstStyle/>
            <a:p>
              <a:r>
                <a:rPr lang="en-CA" sz="600" dirty="0"/>
                <a:t>Zebra mussels</a:t>
              </a:r>
            </a:p>
            <a:p>
              <a:r>
                <a:rPr lang="en-CA" sz="600" dirty="0"/>
                <a:t>photo: US Fish and Wildlife Service</a:t>
              </a:r>
            </a:p>
          </p:txBody>
        </p:sp>
      </p:grpSp>
      <p:grpSp>
        <p:nvGrpSpPr>
          <p:cNvPr id="6" name="Group 16"/>
          <p:cNvGrpSpPr/>
          <p:nvPr/>
        </p:nvGrpSpPr>
        <p:grpSpPr>
          <a:xfrm>
            <a:off x="4672799" y="1479426"/>
            <a:ext cx="3444069" cy="2237606"/>
            <a:chOff x="202811" y="2708920"/>
            <a:chExt cx="3145053" cy="1944216"/>
          </a:xfrm>
        </p:grpSpPr>
        <p:pic>
          <p:nvPicPr>
            <p:cNvPr id="93188" name="Picture 4" descr="http://upload.wikimedia.org/wikipedia/commons/thumb/4/4c/Kudzu_on_trees_in_Atlanta,_Georgia.jpg/220px-Kudzu_on_trees_in_Atlanta,_Georgia.jpg"/>
            <p:cNvPicPr>
              <a:picLocks noChangeAspect="1" noChangeArrowheads="1"/>
            </p:cNvPicPr>
            <p:nvPr/>
          </p:nvPicPr>
          <p:blipFill>
            <a:blip r:embed="rId4" cstate="print"/>
            <a:srcRect/>
            <a:stretch>
              <a:fillRect/>
            </a:stretch>
          </p:blipFill>
          <p:spPr bwMode="auto">
            <a:xfrm>
              <a:off x="202811" y="2708920"/>
              <a:ext cx="3145053" cy="1944216"/>
            </a:xfrm>
            <a:prstGeom prst="rect">
              <a:avLst/>
            </a:prstGeom>
            <a:noFill/>
          </p:spPr>
        </p:pic>
        <p:sp>
          <p:nvSpPr>
            <p:cNvPr id="15" name="TextBox 14"/>
            <p:cNvSpPr txBox="1"/>
            <p:nvPr/>
          </p:nvSpPr>
          <p:spPr>
            <a:xfrm>
              <a:off x="251520" y="4335867"/>
              <a:ext cx="597607" cy="192039"/>
            </a:xfrm>
            <a:prstGeom prst="rect">
              <a:avLst/>
            </a:prstGeom>
            <a:solidFill>
              <a:schemeClr val="bg1"/>
            </a:solidFill>
          </p:spPr>
          <p:txBody>
            <a:bodyPr wrap="square" lIns="18000" tIns="18000" rIns="18000" bIns="18000" rtlCol="0" anchor="ctr" anchorCtr="0">
              <a:spAutoFit/>
            </a:bodyPr>
            <a:lstStyle/>
            <a:p>
              <a:r>
                <a:rPr lang="en-CA" sz="600" dirty="0"/>
                <a:t>Kudzu</a:t>
              </a:r>
            </a:p>
            <a:p>
              <a:r>
                <a:rPr lang="en-CA" sz="600" dirty="0"/>
                <a:t>photo: S. </a:t>
              </a:r>
              <a:r>
                <a:rPr lang="en-CA" sz="600" dirty="0" err="1"/>
                <a:t>Erhardt</a:t>
              </a:r>
              <a:endParaRPr lang="en-CA" sz="600" dirty="0"/>
            </a:p>
          </p:txBody>
        </p:sp>
      </p:grpSp>
      <p:pic>
        <p:nvPicPr>
          <p:cNvPr id="17"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10931" t="30679" r="37855" b="33562"/>
          <a:stretch/>
        </p:blipFill>
        <p:spPr bwMode="auto">
          <a:xfrm>
            <a:off x="359976" y="4221088"/>
            <a:ext cx="3996000" cy="223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 name="Group 2"/>
          <p:cNvGrpSpPr/>
          <p:nvPr/>
        </p:nvGrpSpPr>
        <p:grpSpPr>
          <a:xfrm>
            <a:off x="6023504" y="4077072"/>
            <a:ext cx="2465200" cy="2077815"/>
            <a:chOff x="6156176" y="4509120"/>
            <a:chExt cx="2465200" cy="2077815"/>
          </a:xfrm>
        </p:grpSpPr>
        <p:grpSp>
          <p:nvGrpSpPr>
            <p:cNvPr id="7" name="Group 20"/>
            <p:cNvGrpSpPr/>
            <p:nvPr/>
          </p:nvGrpSpPr>
          <p:grpSpPr>
            <a:xfrm>
              <a:off x="6156176" y="4509120"/>
              <a:ext cx="2465200" cy="2077815"/>
              <a:chOff x="557552" y="4149055"/>
              <a:chExt cx="2465200" cy="2077815"/>
            </a:xfrm>
          </p:grpSpPr>
          <p:sp>
            <p:nvSpPr>
              <p:cNvPr id="16" name="TextBox 15"/>
              <p:cNvSpPr txBox="1"/>
              <p:nvPr/>
            </p:nvSpPr>
            <p:spPr>
              <a:xfrm>
                <a:off x="591012" y="5913120"/>
                <a:ext cx="884644" cy="251795"/>
              </a:xfrm>
              <a:prstGeom prst="rect">
                <a:avLst/>
              </a:prstGeom>
              <a:solidFill>
                <a:schemeClr val="bg1"/>
              </a:solidFill>
            </p:spPr>
            <p:txBody>
              <a:bodyPr wrap="square" lIns="18000" tIns="18000" rIns="18000" bIns="18000" rtlCol="0" anchor="ctr" anchorCtr="0">
                <a:spAutoFit/>
              </a:bodyPr>
              <a:lstStyle/>
              <a:p>
                <a:r>
                  <a:rPr lang="en-CA" sz="700" dirty="0"/>
                  <a:t>Cane toad</a:t>
                </a:r>
              </a:p>
              <a:p>
                <a:r>
                  <a:rPr lang="en-CA" sz="700" dirty="0" err="1"/>
                  <a:t>Photo:E</a:t>
                </a:r>
                <a:r>
                  <a:rPr lang="en-CA" sz="700" dirty="0"/>
                  <a:t>. </a:t>
                </a:r>
                <a:r>
                  <a:rPr lang="en-CA" sz="700" dirty="0" err="1"/>
                  <a:t>Greenbaum</a:t>
                </a:r>
                <a:r>
                  <a:rPr lang="en-CA" sz="700" dirty="0"/>
                  <a:t> </a:t>
                </a:r>
              </a:p>
            </p:txBody>
          </p:sp>
          <p:pic>
            <p:nvPicPr>
              <p:cNvPr id="93198" name="Picture 14" descr="File:Bufo marinus01e.jpg">
                <a:hlinkClick r:id="rId6"/>
              </p:cNvPr>
              <p:cNvPicPr>
                <a:picLocks noChangeAspect="1" noChangeArrowheads="1"/>
              </p:cNvPicPr>
              <p:nvPr/>
            </p:nvPicPr>
            <p:blipFill>
              <a:blip r:embed="rId7" cstate="print"/>
              <a:srcRect l="633" t="17212" r="12662"/>
              <a:stretch>
                <a:fillRect/>
              </a:stretch>
            </p:blipFill>
            <p:spPr bwMode="auto">
              <a:xfrm>
                <a:off x="557552" y="4149055"/>
                <a:ext cx="2465200" cy="2077815"/>
              </a:xfrm>
              <a:prstGeom prst="rect">
                <a:avLst/>
              </a:prstGeom>
              <a:noFill/>
            </p:spPr>
          </p:pic>
        </p:grpSp>
        <p:sp>
          <p:nvSpPr>
            <p:cNvPr id="21" name="TextBox 20"/>
            <p:cNvSpPr txBox="1"/>
            <p:nvPr/>
          </p:nvSpPr>
          <p:spPr>
            <a:xfrm>
              <a:off x="6199910" y="6314212"/>
              <a:ext cx="874370" cy="221018"/>
            </a:xfrm>
            <a:prstGeom prst="rect">
              <a:avLst/>
            </a:prstGeom>
            <a:solidFill>
              <a:schemeClr val="bg1"/>
            </a:solidFill>
          </p:spPr>
          <p:txBody>
            <a:bodyPr wrap="square" lIns="18000" tIns="18000" rIns="18000" bIns="18000" rtlCol="0" anchor="ctr" anchorCtr="0">
              <a:spAutoFit/>
            </a:bodyPr>
            <a:lstStyle/>
            <a:p>
              <a:r>
                <a:rPr lang="en-CA" sz="600" dirty="0"/>
                <a:t>Cane toad</a:t>
              </a:r>
            </a:p>
            <a:p>
              <a:r>
                <a:rPr lang="en-CA" sz="600" dirty="0" err="1"/>
                <a:t>Photo:E</a:t>
              </a:r>
              <a:r>
                <a:rPr lang="en-CA" sz="600" dirty="0"/>
                <a:t>. </a:t>
              </a:r>
              <a:r>
                <a:rPr lang="en-CA" sz="600" dirty="0" err="1"/>
                <a:t>Greenbaum</a:t>
              </a:r>
              <a:r>
                <a:rPr lang="en-CA" sz="600" dirty="0"/>
                <a:t> </a:t>
              </a:r>
            </a:p>
          </p:txBody>
        </p:sp>
      </p:grpSp>
      <p:sp>
        <p:nvSpPr>
          <p:cNvPr id="4" name="TextBox 3"/>
          <p:cNvSpPr txBox="1"/>
          <p:nvPr/>
        </p:nvSpPr>
        <p:spPr>
          <a:xfrm>
            <a:off x="1907505" y="2267510"/>
            <a:ext cx="5112767" cy="646331"/>
          </a:xfrm>
          <a:prstGeom prst="rect">
            <a:avLst/>
          </a:prstGeom>
          <a:solidFill>
            <a:schemeClr val="bg1"/>
          </a:solidFill>
        </p:spPr>
        <p:txBody>
          <a:bodyPr wrap="square" rtlCol="0">
            <a:spAutoFit/>
          </a:bodyPr>
          <a:lstStyle/>
          <a:p>
            <a:pPr algn="ctr"/>
            <a:r>
              <a:rPr lang="en-CA" dirty="0"/>
              <a:t>Well-intentioned/accidental exotic translocations → unanticipated ecological disturbances</a:t>
            </a:r>
          </a:p>
        </p:txBody>
      </p:sp>
      <p:sp>
        <p:nvSpPr>
          <p:cNvPr id="22" name="Rectangle 2"/>
          <p:cNvSpPr txBox="1">
            <a:spLocks noChangeArrowheads="1"/>
          </p:cNvSpPr>
          <p:nvPr/>
        </p:nvSpPr>
        <p:spPr>
          <a:xfrm>
            <a:off x="2627584" y="1146230"/>
            <a:ext cx="3960640" cy="338554"/>
          </a:xfrm>
          <a:prstGeom prst="rect">
            <a:avLst/>
          </a:prstGeom>
        </p:spPr>
        <p:txBody>
          <a:bodyPr wrap="square">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600" dirty="0"/>
              <a:t>AM risks – species invasion</a:t>
            </a:r>
          </a:p>
        </p:txBody>
      </p:sp>
      <p:grpSp>
        <p:nvGrpSpPr>
          <p:cNvPr id="24" name="Group 23">
            <a:extLst>
              <a:ext uri="{FF2B5EF4-FFF2-40B4-BE49-F238E27FC236}">
                <a16:creationId xmlns:a16="http://schemas.microsoft.com/office/drawing/2014/main" id="{F1058384-F316-E5DC-9981-0D22A2F40634}"/>
              </a:ext>
            </a:extLst>
          </p:cNvPr>
          <p:cNvGrpSpPr/>
          <p:nvPr/>
        </p:nvGrpSpPr>
        <p:grpSpPr>
          <a:xfrm>
            <a:off x="539551" y="116632"/>
            <a:ext cx="8136905" cy="726301"/>
            <a:chOff x="539551" y="116632"/>
            <a:chExt cx="8136905" cy="726301"/>
          </a:xfrm>
        </p:grpSpPr>
        <p:grpSp>
          <p:nvGrpSpPr>
            <p:cNvPr id="25" name="Group 24">
              <a:extLst>
                <a:ext uri="{FF2B5EF4-FFF2-40B4-BE49-F238E27FC236}">
                  <a16:creationId xmlns:a16="http://schemas.microsoft.com/office/drawing/2014/main" id="{9A56CF4E-3A47-34D6-7252-17EF1CD36A23}"/>
                </a:ext>
              </a:extLst>
            </p:cNvPr>
            <p:cNvGrpSpPr/>
            <p:nvPr/>
          </p:nvGrpSpPr>
          <p:grpSpPr>
            <a:xfrm>
              <a:off x="580897" y="116632"/>
              <a:ext cx="7951543" cy="720080"/>
              <a:chOff x="899592" y="116632"/>
              <a:chExt cx="7488832" cy="720080"/>
            </a:xfrm>
          </p:grpSpPr>
          <p:sp>
            <p:nvSpPr>
              <p:cNvPr id="27" name="TextBox 26">
                <a:extLst>
                  <a:ext uri="{FF2B5EF4-FFF2-40B4-BE49-F238E27FC236}">
                    <a16:creationId xmlns:a16="http://schemas.microsoft.com/office/drawing/2014/main" id="{650D5858-0FB7-E44F-53BB-29823625FA1B}"/>
                  </a:ext>
                </a:extLst>
              </p:cNvPr>
              <p:cNvSpPr txBox="1"/>
              <p:nvPr/>
            </p:nvSpPr>
            <p:spPr>
              <a:xfrm>
                <a:off x="928471" y="116632"/>
                <a:ext cx="4320480" cy="369332"/>
              </a:xfrm>
              <a:prstGeom prst="rect">
                <a:avLst/>
              </a:prstGeom>
              <a:noFill/>
            </p:spPr>
            <p:txBody>
              <a:bodyPr wrap="square" lIns="45720" rIns="45720" rtlCol="0">
                <a:spAutoFit/>
              </a:bodyPr>
              <a:lstStyle/>
              <a:p>
                <a:pPr>
                  <a:spcBef>
                    <a:spcPts val="600"/>
                  </a:spcBef>
                </a:pPr>
                <a:r>
                  <a:rPr lang="en-US" b="1" dirty="0"/>
                  <a:t>Pining for home</a:t>
                </a:r>
                <a:endParaRPr lang="en-CA" dirty="0"/>
              </a:p>
            </p:txBody>
          </p:sp>
          <p:cxnSp>
            <p:nvCxnSpPr>
              <p:cNvPr id="28" name="Straight Connector 27">
                <a:extLst>
                  <a:ext uri="{FF2B5EF4-FFF2-40B4-BE49-F238E27FC236}">
                    <a16:creationId xmlns:a16="http://schemas.microsoft.com/office/drawing/2014/main" id="{C99D86FD-35E6-D7E2-B90D-81FAC2EE1BC4}"/>
                  </a:ext>
                </a:extLst>
              </p:cNvPr>
              <p:cNvCxnSpPr/>
              <p:nvPr/>
            </p:nvCxnSpPr>
            <p:spPr>
              <a:xfrm>
                <a:off x="899592" y="836712"/>
                <a:ext cx="74888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53D83BAA-F236-CF26-903A-65FE25ED0E0D}"/>
                </a:ext>
              </a:extLst>
            </p:cNvPr>
            <p:cNvSpPr txBox="1"/>
            <p:nvPr/>
          </p:nvSpPr>
          <p:spPr>
            <a:xfrm>
              <a:off x="539551" y="504379"/>
              <a:ext cx="8136905" cy="338554"/>
            </a:xfrm>
            <a:prstGeom prst="rect">
              <a:avLst/>
            </a:prstGeom>
            <a:noFill/>
          </p:spPr>
          <p:txBody>
            <a:bodyPr wrap="square" rtlCol="0">
              <a:spAutoFit/>
            </a:bodyPr>
            <a:lstStyle/>
            <a:p>
              <a:pPr defTabSz="1225550"/>
              <a:r>
                <a:rPr lang="en-US" sz="1600" dirty="0"/>
                <a:t>CBST	</a:t>
              </a:r>
              <a:r>
                <a:rPr lang="en-US" sz="1600" dirty="0">
                  <a:solidFill>
                    <a:schemeClr val="bg1">
                      <a:lumMod val="75000"/>
                    </a:schemeClr>
                  </a:solidFill>
                </a:rPr>
                <a:t>AMAT         	 Other CC Strategies         	    Health</a:t>
              </a:r>
              <a:endParaRPr lang="en-US" dirty="0">
                <a:solidFill>
                  <a:schemeClr val="bg1">
                    <a:lumMod val="75000"/>
                  </a:schemeClr>
                </a:solidFill>
              </a:endParaRPr>
            </a:p>
          </p:txBody>
        </p:sp>
      </p:grpSp>
    </p:spTree>
    <p:extLst>
      <p:ext uri="{BB962C8B-B14F-4D97-AF65-F5344CB8AC3E}">
        <p14:creationId xmlns:p14="http://schemas.microsoft.com/office/powerpoint/2010/main" val="912838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9C86EA8-A1F0-485C-B6B9-0C39B0699E71}" type="slidenum">
              <a:rPr lang="en-CA" smtClean="0"/>
              <a:pPr>
                <a:defRPr/>
              </a:pPr>
              <a:t>35</a:t>
            </a:fld>
            <a:endParaRPr lang="en-CA"/>
          </a:p>
        </p:txBody>
      </p:sp>
      <p:sp>
        <p:nvSpPr>
          <p:cNvPr id="10" name="Rectangle 2"/>
          <p:cNvSpPr txBox="1">
            <a:spLocks noChangeArrowheads="1"/>
          </p:cNvSpPr>
          <p:nvPr/>
        </p:nvSpPr>
        <p:spPr>
          <a:xfrm>
            <a:off x="2627584" y="1434262"/>
            <a:ext cx="3960640" cy="338554"/>
          </a:xfrm>
          <a:prstGeom prst="rect">
            <a:avLst/>
          </a:prstGeom>
        </p:spPr>
        <p:txBody>
          <a:bodyPr wrap="square">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600" dirty="0"/>
              <a:t>AM risks – hitch-hiking pathogens/insects</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1783020"/>
            <a:ext cx="4164013" cy="273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oup 8"/>
          <p:cNvGrpSpPr/>
          <p:nvPr/>
        </p:nvGrpSpPr>
        <p:grpSpPr>
          <a:xfrm>
            <a:off x="395536" y="1783020"/>
            <a:ext cx="3917344" cy="2736850"/>
            <a:chOff x="4565662" y="872233"/>
            <a:chExt cx="3429000" cy="2443163"/>
          </a:xfrm>
        </p:grpSpPr>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5662" y="872233"/>
              <a:ext cx="3429000" cy="2443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4644008" y="2996951"/>
              <a:ext cx="1512168" cy="251795"/>
            </a:xfrm>
            <a:prstGeom prst="rect">
              <a:avLst/>
            </a:prstGeom>
            <a:solidFill>
              <a:schemeClr val="bg1"/>
            </a:solidFill>
          </p:spPr>
          <p:txBody>
            <a:bodyPr wrap="square" lIns="18000" tIns="18000" rIns="18000" bIns="18000" rtlCol="0" anchor="ctr" anchorCtr="0">
              <a:spAutoFit/>
            </a:bodyPr>
            <a:lstStyle/>
            <a:p>
              <a:r>
                <a:rPr lang="en-CA" sz="700" dirty="0"/>
                <a:t>American chestnut blight</a:t>
              </a:r>
            </a:p>
            <a:p>
              <a:r>
                <a:rPr lang="en-CA" sz="700" dirty="0"/>
                <a:t>Photo:  American Chestnut Foundation</a:t>
              </a:r>
            </a:p>
          </p:txBody>
        </p:sp>
      </p:grpSp>
      <p:sp>
        <p:nvSpPr>
          <p:cNvPr id="8" name="TextBox 7">
            <a:extLst>
              <a:ext uri="{FF2B5EF4-FFF2-40B4-BE49-F238E27FC236}">
                <a16:creationId xmlns:a16="http://schemas.microsoft.com/office/drawing/2014/main" id="{AF710EF5-5890-4CDA-972B-CB5A07145DC1}"/>
              </a:ext>
            </a:extLst>
          </p:cNvPr>
          <p:cNvSpPr txBox="1"/>
          <p:nvPr/>
        </p:nvSpPr>
        <p:spPr>
          <a:xfrm>
            <a:off x="2662330" y="4771018"/>
            <a:ext cx="3709870" cy="1754326"/>
          </a:xfrm>
          <a:prstGeom prst="rect">
            <a:avLst/>
          </a:prstGeom>
          <a:solidFill>
            <a:schemeClr val="bg1"/>
          </a:solidFill>
          <a:ln>
            <a:solidFill>
              <a:schemeClr val="tx1"/>
            </a:solidFill>
          </a:ln>
        </p:spPr>
        <p:txBody>
          <a:bodyPr wrap="square" rtlCol="0">
            <a:spAutoFit/>
          </a:bodyPr>
          <a:lstStyle/>
          <a:p>
            <a:r>
              <a:rPr lang="en-CA" dirty="0"/>
              <a:t>Use of AM in forestry does not involve procuring seed or seedlings from abroad or even from long distances within North America, so risk of introducing pathogens/pests is negligible.</a:t>
            </a:r>
          </a:p>
        </p:txBody>
      </p:sp>
      <p:grpSp>
        <p:nvGrpSpPr>
          <p:cNvPr id="18" name="Group 17">
            <a:extLst>
              <a:ext uri="{FF2B5EF4-FFF2-40B4-BE49-F238E27FC236}">
                <a16:creationId xmlns:a16="http://schemas.microsoft.com/office/drawing/2014/main" id="{2CE264F3-0F6B-F0C5-444A-EFF094CC2EC2}"/>
              </a:ext>
            </a:extLst>
          </p:cNvPr>
          <p:cNvGrpSpPr/>
          <p:nvPr/>
        </p:nvGrpSpPr>
        <p:grpSpPr>
          <a:xfrm>
            <a:off x="539551" y="116632"/>
            <a:ext cx="8136905" cy="726301"/>
            <a:chOff x="539551" y="116632"/>
            <a:chExt cx="8136905" cy="726301"/>
          </a:xfrm>
        </p:grpSpPr>
        <p:grpSp>
          <p:nvGrpSpPr>
            <p:cNvPr id="19" name="Group 18">
              <a:extLst>
                <a:ext uri="{FF2B5EF4-FFF2-40B4-BE49-F238E27FC236}">
                  <a16:creationId xmlns:a16="http://schemas.microsoft.com/office/drawing/2014/main" id="{4721137D-C547-DDBD-4EE2-C7DBAD0D9554}"/>
                </a:ext>
              </a:extLst>
            </p:cNvPr>
            <p:cNvGrpSpPr/>
            <p:nvPr/>
          </p:nvGrpSpPr>
          <p:grpSpPr>
            <a:xfrm>
              <a:off x="580897" y="116632"/>
              <a:ext cx="7951543" cy="720080"/>
              <a:chOff x="899592" y="116632"/>
              <a:chExt cx="7488832" cy="720080"/>
            </a:xfrm>
          </p:grpSpPr>
          <p:sp>
            <p:nvSpPr>
              <p:cNvPr id="21" name="TextBox 20">
                <a:extLst>
                  <a:ext uri="{FF2B5EF4-FFF2-40B4-BE49-F238E27FC236}">
                    <a16:creationId xmlns:a16="http://schemas.microsoft.com/office/drawing/2014/main" id="{1D141CF0-0C3C-F67C-EC06-EC4E9B9F3C7D}"/>
                  </a:ext>
                </a:extLst>
              </p:cNvPr>
              <p:cNvSpPr txBox="1"/>
              <p:nvPr/>
            </p:nvSpPr>
            <p:spPr>
              <a:xfrm>
                <a:off x="928471" y="116632"/>
                <a:ext cx="4320480" cy="369332"/>
              </a:xfrm>
              <a:prstGeom prst="rect">
                <a:avLst/>
              </a:prstGeom>
              <a:noFill/>
            </p:spPr>
            <p:txBody>
              <a:bodyPr wrap="square" lIns="45720" rIns="45720" rtlCol="0">
                <a:spAutoFit/>
              </a:bodyPr>
              <a:lstStyle/>
              <a:p>
                <a:pPr>
                  <a:spcBef>
                    <a:spcPts val="600"/>
                  </a:spcBef>
                </a:pPr>
                <a:r>
                  <a:rPr lang="en-US" b="1" dirty="0"/>
                  <a:t>Pining for home</a:t>
                </a:r>
                <a:endParaRPr lang="en-CA" dirty="0"/>
              </a:p>
            </p:txBody>
          </p:sp>
          <p:cxnSp>
            <p:nvCxnSpPr>
              <p:cNvPr id="22" name="Straight Connector 21">
                <a:extLst>
                  <a:ext uri="{FF2B5EF4-FFF2-40B4-BE49-F238E27FC236}">
                    <a16:creationId xmlns:a16="http://schemas.microsoft.com/office/drawing/2014/main" id="{D3329FA6-8D12-DC8C-4A03-80D4D1D97477}"/>
                  </a:ext>
                </a:extLst>
              </p:cNvPr>
              <p:cNvCxnSpPr/>
              <p:nvPr/>
            </p:nvCxnSpPr>
            <p:spPr>
              <a:xfrm>
                <a:off x="899592" y="836712"/>
                <a:ext cx="74888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TextBox 19">
              <a:extLst>
                <a:ext uri="{FF2B5EF4-FFF2-40B4-BE49-F238E27FC236}">
                  <a16:creationId xmlns:a16="http://schemas.microsoft.com/office/drawing/2014/main" id="{4C093AE5-DB66-12A7-8FBB-893044C2E2A0}"/>
                </a:ext>
              </a:extLst>
            </p:cNvPr>
            <p:cNvSpPr txBox="1"/>
            <p:nvPr/>
          </p:nvSpPr>
          <p:spPr>
            <a:xfrm>
              <a:off x="539551" y="504379"/>
              <a:ext cx="8136905" cy="338554"/>
            </a:xfrm>
            <a:prstGeom prst="rect">
              <a:avLst/>
            </a:prstGeom>
            <a:noFill/>
          </p:spPr>
          <p:txBody>
            <a:bodyPr wrap="square" rtlCol="0">
              <a:spAutoFit/>
            </a:bodyPr>
            <a:lstStyle/>
            <a:p>
              <a:pPr defTabSz="1225550"/>
              <a:r>
                <a:rPr lang="en-US" sz="1600" dirty="0"/>
                <a:t>CBST	</a:t>
              </a:r>
              <a:r>
                <a:rPr lang="en-US" sz="1600" dirty="0">
                  <a:solidFill>
                    <a:schemeClr val="bg1">
                      <a:lumMod val="75000"/>
                    </a:schemeClr>
                  </a:solidFill>
                </a:rPr>
                <a:t>AMAT         	 Other CC Strategies         	    Health</a:t>
              </a:r>
              <a:endParaRPr lang="en-US" dirty="0">
                <a:solidFill>
                  <a:schemeClr val="bg1">
                    <a:lumMod val="75000"/>
                  </a:schemeClr>
                </a:solidFill>
              </a:endParaRPr>
            </a:p>
          </p:txBody>
        </p:sp>
      </p:grpSp>
    </p:spTree>
    <p:extLst>
      <p:ext uri="{BB962C8B-B14F-4D97-AF65-F5344CB8AC3E}">
        <p14:creationId xmlns:p14="http://schemas.microsoft.com/office/powerpoint/2010/main" val="2370794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F8B98CA6-D1DF-9419-DE66-0417FB336775}"/>
              </a:ext>
            </a:extLst>
          </p:cNvPr>
          <p:cNvSpPr txBox="1"/>
          <p:nvPr/>
        </p:nvSpPr>
        <p:spPr>
          <a:xfrm>
            <a:off x="4409724" y="4703372"/>
            <a:ext cx="882356" cy="184666"/>
          </a:xfrm>
          <a:prstGeom prst="rect">
            <a:avLst/>
          </a:prstGeom>
          <a:noFill/>
        </p:spPr>
        <p:txBody>
          <a:bodyPr wrap="square" lIns="45720" rIns="45720" rtlCol="0" anchor="ctr" anchorCtr="0">
            <a:spAutoFit/>
          </a:bodyPr>
          <a:lstStyle/>
          <a:p>
            <a:r>
              <a:rPr lang="en-US" sz="600" dirty="0">
                <a:solidFill>
                  <a:prstClr val="black"/>
                </a:solidFill>
                <a:latin typeface="Arial"/>
                <a:cs typeface="Arial"/>
              </a:rPr>
              <a:t>Photo:  Rita Leistner</a:t>
            </a:r>
            <a:endParaRPr lang="en-US" sz="1050" dirty="0">
              <a:solidFill>
                <a:prstClr val="black"/>
              </a:solidFill>
              <a:latin typeface="Arial"/>
              <a:cs typeface="Arial"/>
            </a:endParaRPr>
          </a:p>
        </p:txBody>
      </p:sp>
      <p:sp>
        <p:nvSpPr>
          <p:cNvPr id="16" name="Slide Number Placeholder 15">
            <a:extLst>
              <a:ext uri="{FF2B5EF4-FFF2-40B4-BE49-F238E27FC236}">
                <a16:creationId xmlns:a16="http://schemas.microsoft.com/office/drawing/2014/main" id="{6BB4DD7C-0D92-FBB7-8FB2-17D56ADB540E}"/>
              </a:ext>
            </a:extLst>
          </p:cNvPr>
          <p:cNvSpPr>
            <a:spLocks noGrp="1"/>
          </p:cNvSpPr>
          <p:nvPr>
            <p:ph type="sldNum" sz="quarter" idx="12"/>
          </p:nvPr>
        </p:nvSpPr>
        <p:spPr/>
        <p:txBody>
          <a:bodyPr/>
          <a:lstStyle/>
          <a:p>
            <a:fld id="{2B61D13A-A84D-49D8-8512-3B4CEF115DD3}" type="slidenum">
              <a:rPr lang="en-CA" smtClean="0"/>
              <a:t>36</a:t>
            </a:fld>
            <a:endParaRPr lang="en-CA"/>
          </a:p>
        </p:txBody>
      </p:sp>
      <p:pic>
        <p:nvPicPr>
          <p:cNvPr id="3074" name="Picture 2" descr="undefined">
            <a:extLst>
              <a:ext uri="{FF2B5EF4-FFF2-40B4-BE49-F238E27FC236}">
                <a16:creationId xmlns:a16="http://schemas.microsoft.com/office/drawing/2014/main" id="{9B9AA1E2-5BF2-4317-36F8-CF2503AC528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79912" y="1169046"/>
            <a:ext cx="4740641" cy="3556098"/>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8C761098-0318-916A-3FAC-763B028554EA}"/>
              </a:ext>
            </a:extLst>
          </p:cNvPr>
          <p:cNvGrpSpPr/>
          <p:nvPr/>
        </p:nvGrpSpPr>
        <p:grpSpPr>
          <a:xfrm>
            <a:off x="539551" y="116632"/>
            <a:ext cx="8136905" cy="726301"/>
            <a:chOff x="539551" y="116632"/>
            <a:chExt cx="8136905" cy="726301"/>
          </a:xfrm>
        </p:grpSpPr>
        <p:grpSp>
          <p:nvGrpSpPr>
            <p:cNvPr id="13" name="Group 12">
              <a:extLst>
                <a:ext uri="{FF2B5EF4-FFF2-40B4-BE49-F238E27FC236}">
                  <a16:creationId xmlns:a16="http://schemas.microsoft.com/office/drawing/2014/main" id="{2E7F0E75-C449-EA0A-9593-3F5869F71931}"/>
                </a:ext>
              </a:extLst>
            </p:cNvPr>
            <p:cNvGrpSpPr/>
            <p:nvPr/>
          </p:nvGrpSpPr>
          <p:grpSpPr>
            <a:xfrm>
              <a:off x="580897" y="116632"/>
              <a:ext cx="7951543" cy="720080"/>
              <a:chOff x="899592" y="116632"/>
              <a:chExt cx="7488832" cy="720080"/>
            </a:xfrm>
          </p:grpSpPr>
          <p:sp>
            <p:nvSpPr>
              <p:cNvPr id="17" name="TextBox 16">
                <a:extLst>
                  <a:ext uri="{FF2B5EF4-FFF2-40B4-BE49-F238E27FC236}">
                    <a16:creationId xmlns:a16="http://schemas.microsoft.com/office/drawing/2014/main" id="{8326167C-8F2A-9D21-412E-EF48190B1C56}"/>
                  </a:ext>
                </a:extLst>
              </p:cNvPr>
              <p:cNvSpPr txBox="1"/>
              <p:nvPr/>
            </p:nvSpPr>
            <p:spPr>
              <a:xfrm>
                <a:off x="928471" y="116632"/>
                <a:ext cx="4320480" cy="369332"/>
              </a:xfrm>
              <a:prstGeom prst="rect">
                <a:avLst/>
              </a:prstGeom>
              <a:noFill/>
            </p:spPr>
            <p:txBody>
              <a:bodyPr wrap="square" lIns="45720" rIns="45720" rtlCol="0">
                <a:spAutoFit/>
              </a:bodyPr>
              <a:lstStyle/>
              <a:p>
                <a:pPr>
                  <a:spcBef>
                    <a:spcPts val="600"/>
                  </a:spcBef>
                </a:pPr>
                <a:r>
                  <a:rPr lang="en-US" b="1" dirty="0"/>
                  <a:t>Pining for home</a:t>
                </a:r>
                <a:endParaRPr lang="en-CA" dirty="0"/>
              </a:p>
            </p:txBody>
          </p:sp>
          <p:cxnSp>
            <p:nvCxnSpPr>
              <p:cNvPr id="18" name="Straight Connector 17">
                <a:extLst>
                  <a:ext uri="{FF2B5EF4-FFF2-40B4-BE49-F238E27FC236}">
                    <a16:creationId xmlns:a16="http://schemas.microsoft.com/office/drawing/2014/main" id="{7E910C97-08AF-0F27-3D68-25699DC7B08F}"/>
                  </a:ext>
                </a:extLst>
              </p:cNvPr>
              <p:cNvCxnSpPr/>
              <p:nvPr/>
            </p:nvCxnSpPr>
            <p:spPr>
              <a:xfrm>
                <a:off x="899592" y="836712"/>
                <a:ext cx="74888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EEFB9709-4D44-B315-4055-E59379693666}"/>
                </a:ext>
              </a:extLst>
            </p:cNvPr>
            <p:cNvSpPr txBox="1"/>
            <p:nvPr/>
          </p:nvSpPr>
          <p:spPr>
            <a:xfrm>
              <a:off x="539551" y="504379"/>
              <a:ext cx="8136905" cy="338554"/>
            </a:xfrm>
            <a:prstGeom prst="rect">
              <a:avLst/>
            </a:prstGeom>
            <a:noFill/>
          </p:spPr>
          <p:txBody>
            <a:bodyPr wrap="square" rtlCol="0">
              <a:spAutoFit/>
            </a:bodyPr>
            <a:lstStyle/>
            <a:p>
              <a:pPr defTabSz="1225550"/>
              <a:r>
                <a:rPr lang="en-US" sz="1600" dirty="0">
                  <a:solidFill>
                    <a:schemeClr val="bg1">
                      <a:lumMod val="75000"/>
                    </a:schemeClr>
                  </a:solidFill>
                </a:rPr>
                <a:t>CBST</a:t>
              </a:r>
              <a:r>
                <a:rPr lang="en-US" sz="1600" dirty="0"/>
                <a:t>	AMAT</a:t>
              </a:r>
              <a:r>
                <a:rPr lang="en-US" sz="1600" dirty="0">
                  <a:solidFill>
                    <a:schemeClr val="bg1">
                      <a:lumMod val="75000"/>
                    </a:schemeClr>
                  </a:solidFill>
                </a:rPr>
                <a:t>         	 Other CC Strategies         	    Health</a:t>
              </a:r>
              <a:endParaRPr lang="en-US" dirty="0">
                <a:solidFill>
                  <a:schemeClr val="bg1">
                    <a:lumMod val="75000"/>
                  </a:schemeClr>
                </a:solidFill>
              </a:endParaRPr>
            </a:p>
          </p:txBody>
        </p:sp>
      </p:grpSp>
    </p:spTree>
    <p:extLst>
      <p:ext uri="{BB962C8B-B14F-4D97-AF65-F5344CB8AC3E}">
        <p14:creationId xmlns:p14="http://schemas.microsoft.com/office/powerpoint/2010/main" val="13640262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undefined">
            <a:extLst>
              <a:ext uri="{FF2B5EF4-FFF2-40B4-BE49-F238E27FC236}">
                <a16:creationId xmlns:a16="http://schemas.microsoft.com/office/drawing/2014/main" id="{9F4C8AE7-3FB4-C8BA-7192-101D2F4DDCB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6236" y="1628800"/>
            <a:ext cx="3974236" cy="2980677"/>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07C468E-3D16-D645-2BB8-9C8982B61D05}"/>
              </a:ext>
            </a:extLst>
          </p:cNvPr>
          <p:cNvSpPr txBox="1"/>
          <p:nvPr/>
        </p:nvSpPr>
        <p:spPr>
          <a:xfrm>
            <a:off x="467544" y="1124744"/>
            <a:ext cx="4248472" cy="5232202"/>
          </a:xfrm>
          <a:prstGeom prst="rect">
            <a:avLst/>
          </a:prstGeom>
          <a:noFill/>
        </p:spPr>
        <p:txBody>
          <a:bodyPr wrap="square" rtlCol="0">
            <a:spAutoFit/>
          </a:bodyPr>
          <a:lstStyle/>
          <a:p>
            <a:r>
              <a:rPr lang="en-US" sz="1600" b="1" dirty="0"/>
              <a:t>Summary</a:t>
            </a:r>
          </a:p>
          <a:p>
            <a:endParaRPr lang="en-US" sz="1600" dirty="0"/>
          </a:p>
          <a:p>
            <a:pPr marL="285750" indent="-285750">
              <a:spcAft>
                <a:spcPts val="600"/>
              </a:spcAft>
              <a:buFont typeface="Arial" panose="020B0604020202020204" pitchFamily="34" charset="0"/>
              <a:buChar char="•"/>
            </a:pPr>
            <a:r>
              <a:rPr lang="en-US" sz="1600" dirty="0"/>
              <a:t>Climate change is impacting trees now</a:t>
            </a:r>
          </a:p>
          <a:p>
            <a:pPr marL="285750" indent="-285750">
              <a:spcAft>
                <a:spcPts val="600"/>
              </a:spcAft>
              <a:buFont typeface="Arial" panose="020B0604020202020204" pitchFamily="34" charset="0"/>
              <a:buChar char="•"/>
            </a:pPr>
            <a:r>
              <a:rPr lang="en-US" sz="1600" dirty="0"/>
              <a:t>AM is straightforward, low cost, and low risk</a:t>
            </a:r>
          </a:p>
          <a:p>
            <a:pPr marL="285750" indent="-285750">
              <a:spcAft>
                <a:spcPts val="600"/>
              </a:spcAft>
              <a:buFont typeface="Arial" panose="020B0604020202020204" pitchFamily="34" charset="0"/>
              <a:buChar char="•"/>
            </a:pPr>
            <a:r>
              <a:rPr lang="en-US" sz="1600" dirty="0"/>
              <a:t>AM is already happening is horticulture and agriculture</a:t>
            </a:r>
          </a:p>
          <a:p>
            <a:pPr marL="285750" indent="-285750">
              <a:spcAft>
                <a:spcPts val="600"/>
              </a:spcAft>
              <a:buFont typeface="Arial" panose="020B0604020202020204" pitchFamily="34" charset="0"/>
              <a:buChar char="•"/>
            </a:pPr>
            <a:r>
              <a:rPr lang="en-US" sz="1600" dirty="0"/>
              <a:t>Risks of AM due to over-transfer, invasive spread, or hitch-hiking pests are low when as CBST system is used and migration distances are short.</a:t>
            </a:r>
          </a:p>
          <a:p>
            <a:pPr marL="285750" indent="-285750">
              <a:spcAft>
                <a:spcPts val="600"/>
              </a:spcAft>
              <a:buFont typeface="Arial" panose="020B0604020202020204" pitchFamily="34" charset="0"/>
              <a:buChar char="•"/>
            </a:pPr>
            <a:r>
              <a:rPr lang="en-US" sz="1600" dirty="0"/>
              <a:t>Migration distance accounts for past CC and CC in next 15-20 years. </a:t>
            </a:r>
          </a:p>
          <a:p>
            <a:pPr marL="285750" indent="-285750">
              <a:spcAft>
                <a:spcPts val="600"/>
              </a:spcAft>
              <a:buFont typeface="Arial" panose="020B0604020202020204" pitchFamily="34" charset="0"/>
              <a:buChar char="•"/>
            </a:pPr>
            <a:r>
              <a:rPr lang="en-US" sz="1600" dirty="0"/>
              <a:t>Safe Seed Transfer Distances (the pink oval) can be calculated from existing seed transfer systems or from prov trials.</a:t>
            </a:r>
          </a:p>
          <a:p>
            <a:pPr marL="285750" indent="-285750">
              <a:spcAft>
                <a:spcPts val="600"/>
              </a:spcAft>
              <a:buFont typeface="Arial" panose="020B0604020202020204" pitchFamily="34" charset="0"/>
              <a:buChar char="•"/>
            </a:pPr>
            <a:r>
              <a:rPr lang="en-US" sz="1600" dirty="0"/>
              <a:t>CBST restores populations to their historical climate through the use of the migration distance and is therefore transparent and </a:t>
            </a:r>
            <a:r>
              <a:rPr lang="en-US" sz="1600"/>
              <a:t>flexible.</a:t>
            </a:r>
            <a:endParaRPr lang="en-US" sz="1600" dirty="0"/>
          </a:p>
        </p:txBody>
      </p:sp>
      <p:sp>
        <p:nvSpPr>
          <p:cNvPr id="17" name="TextBox 16">
            <a:extLst>
              <a:ext uri="{FF2B5EF4-FFF2-40B4-BE49-F238E27FC236}">
                <a16:creationId xmlns:a16="http://schemas.microsoft.com/office/drawing/2014/main" id="{2ABFAD13-9E9C-E22C-F377-23A3B467FFE1}"/>
              </a:ext>
            </a:extLst>
          </p:cNvPr>
          <p:cNvSpPr txBox="1"/>
          <p:nvPr/>
        </p:nvSpPr>
        <p:spPr>
          <a:xfrm>
            <a:off x="4839270" y="4592014"/>
            <a:ext cx="882356" cy="184666"/>
          </a:xfrm>
          <a:prstGeom prst="rect">
            <a:avLst/>
          </a:prstGeom>
          <a:noFill/>
        </p:spPr>
        <p:txBody>
          <a:bodyPr wrap="square" lIns="45720" rIns="45720" rtlCol="0" anchor="ctr" anchorCtr="0">
            <a:spAutoFit/>
          </a:bodyPr>
          <a:lstStyle/>
          <a:p>
            <a:r>
              <a:rPr lang="en-US" sz="600" dirty="0">
                <a:solidFill>
                  <a:prstClr val="black"/>
                </a:solidFill>
                <a:latin typeface="Arial"/>
                <a:cs typeface="Arial"/>
              </a:rPr>
              <a:t>Photo:  Rita Leistner</a:t>
            </a:r>
            <a:endParaRPr lang="en-US" sz="1050" dirty="0">
              <a:solidFill>
                <a:prstClr val="black"/>
              </a:solidFill>
              <a:latin typeface="Arial"/>
              <a:cs typeface="Arial"/>
            </a:endParaRPr>
          </a:p>
        </p:txBody>
      </p:sp>
      <p:sp>
        <p:nvSpPr>
          <p:cNvPr id="18" name="Slide Number Placeholder 17">
            <a:extLst>
              <a:ext uri="{FF2B5EF4-FFF2-40B4-BE49-F238E27FC236}">
                <a16:creationId xmlns:a16="http://schemas.microsoft.com/office/drawing/2014/main" id="{0DADB68D-D8D7-5E53-681F-FA5866D100CA}"/>
              </a:ext>
            </a:extLst>
          </p:cNvPr>
          <p:cNvSpPr>
            <a:spLocks noGrp="1"/>
          </p:cNvSpPr>
          <p:nvPr>
            <p:ph type="sldNum" sz="quarter" idx="12"/>
          </p:nvPr>
        </p:nvSpPr>
        <p:spPr/>
        <p:txBody>
          <a:bodyPr/>
          <a:lstStyle/>
          <a:p>
            <a:fld id="{2B61D13A-A84D-49D8-8512-3B4CEF115DD3}" type="slidenum">
              <a:rPr lang="en-CA" smtClean="0"/>
              <a:t>37</a:t>
            </a:fld>
            <a:endParaRPr lang="en-CA"/>
          </a:p>
        </p:txBody>
      </p:sp>
      <p:grpSp>
        <p:nvGrpSpPr>
          <p:cNvPr id="2" name="Group 1">
            <a:extLst>
              <a:ext uri="{FF2B5EF4-FFF2-40B4-BE49-F238E27FC236}">
                <a16:creationId xmlns:a16="http://schemas.microsoft.com/office/drawing/2014/main" id="{176B8DD8-C614-33F6-D39A-C033CDD7ECDF}"/>
              </a:ext>
            </a:extLst>
          </p:cNvPr>
          <p:cNvGrpSpPr/>
          <p:nvPr/>
        </p:nvGrpSpPr>
        <p:grpSpPr>
          <a:xfrm>
            <a:off x="539551" y="116632"/>
            <a:ext cx="8136905" cy="726301"/>
            <a:chOff x="539551" y="116632"/>
            <a:chExt cx="8136905" cy="726301"/>
          </a:xfrm>
        </p:grpSpPr>
        <p:grpSp>
          <p:nvGrpSpPr>
            <p:cNvPr id="3" name="Group 2">
              <a:extLst>
                <a:ext uri="{FF2B5EF4-FFF2-40B4-BE49-F238E27FC236}">
                  <a16:creationId xmlns:a16="http://schemas.microsoft.com/office/drawing/2014/main" id="{A03AF3F9-2F1A-B61A-1A9D-A76F5BDDEDC4}"/>
                </a:ext>
              </a:extLst>
            </p:cNvPr>
            <p:cNvGrpSpPr/>
            <p:nvPr/>
          </p:nvGrpSpPr>
          <p:grpSpPr>
            <a:xfrm>
              <a:off x="580897" y="116632"/>
              <a:ext cx="7951543" cy="720080"/>
              <a:chOff x="899592" y="116632"/>
              <a:chExt cx="7488832" cy="720080"/>
            </a:xfrm>
          </p:grpSpPr>
          <p:sp>
            <p:nvSpPr>
              <p:cNvPr id="6" name="TextBox 5">
                <a:extLst>
                  <a:ext uri="{FF2B5EF4-FFF2-40B4-BE49-F238E27FC236}">
                    <a16:creationId xmlns:a16="http://schemas.microsoft.com/office/drawing/2014/main" id="{28E3C67B-4CA6-8591-CF2F-09DAD244083A}"/>
                  </a:ext>
                </a:extLst>
              </p:cNvPr>
              <p:cNvSpPr txBox="1"/>
              <p:nvPr/>
            </p:nvSpPr>
            <p:spPr>
              <a:xfrm>
                <a:off x="928471" y="116632"/>
                <a:ext cx="4320480" cy="369332"/>
              </a:xfrm>
              <a:prstGeom prst="rect">
                <a:avLst/>
              </a:prstGeom>
              <a:noFill/>
            </p:spPr>
            <p:txBody>
              <a:bodyPr wrap="square" lIns="45720" rIns="45720" rtlCol="0">
                <a:spAutoFit/>
              </a:bodyPr>
              <a:lstStyle/>
              <a:p>
                <a:pPr>
                  <a:spcBef>
                    <a:spcPts val="600"/>
                  </a:spcBef>
                </a:pPr>
                <a:r>
                  <a:rPr lang="en-US" b="1" dirty="0"/>
                  <a:t>Pining for home</a:t>
                </a:r>
                <a:endParaRPr lang="en-CA" dirty="0"/>
              </a:p>
            </p:txBody>
          </p:sp>
          <p:cxnSp>
            <p:nvCxnSpPr>
              <p:cNvPr id="10" name="Straight Connector 9">
                <a:extLst>
                  <a:ext uri="{FF2B5EF4-FFF2-40B4-BE49-F238E27FC236}">
                    <a16:creationId xmlns:a16="http://schemas.microsoft.com/office/drawing/2014/main" id="{976E44C9-F904-BCAF-E36C-15F19E700A76}"/>
                  </a:ext>
                </a:extLst>
              </p:cNvPr>
              <p:cNvCxnSpPr/>
              <p:nvPr/>
            </p:nvCxnSpPr>
            <p:spPr>
              <a:xfrm>
                <a:off x="899592" y="836712"/>
                <a:ext cx="74888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881CD8AF-932D-613E-5BC4-0DD4CBAED6F3}"/>
                </a:ext>
              </a:extLst>
            </p:cNvPr>
            <p:cNvSpPr txBox="1"/>
            <p:nvPr/>
          </p:nvSpPr>
          <p:spPr>
            <a:xfrm>
              <a:off x="539551" y="504379"/>
              <a:ext cx="8136905" cy="338554"/>
            </a:xfrm>
            <a:prstGeom prst="rect">
              <a:avLst/>
            </a:prstGeom>
            <a:noFill/>
          </p:spPr>
          <p:txBody>
            <a:bodyPr wrap="square" rtlCol="0">
              <a:spAutoFit/>
            </a:bodyPr>
            <a:lstStyle/>
            <a:p>
              <a:pPr defTabSz="1225550"/>
              <a:r>
                <a:rPr lang="en-US" sz="1600" dirty="0">
                  <a:solidFill>
                    <a:schemeClr val="bg1">
                      <a:lumMod val="75000"/>
                    </a:schemeClr>
                  </a:solidFill>
                </a:rPr>
                <a:t>CBST	AMAT         	 Other CC Strategies         	  </a:t>
              </a:r>
              <a:r>
                <a:rPr lang="en-US" sz="1600" dirty="0"/>
                <a:t>  Health</a:t>
              </a:r>
              <a:endParaRPr lang="en-US" dirty="0"/>
            </a:p>
          </p:txBody>
        </p:sp>
      </p:grpSp>
    </p:spTree>
    <p:extLst>
      <p:ext uri="{BB962C8B-B14F-4D97-AF65-F5344CB8AC3E}">
        <p14:creationId xmlns:p14="http://schemas.microsoft.com/office/powerpoint/2010/main" val="25015579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594628B-733B-87AF-81F5-91E604668331}"/>
              </a:ext>
            </a:extLst>
          </p:cNvPr>
          <p:cNvSpPr>
            <a:spLocks noGrp="1"/>
          </p:cNvSpPr>
          <p:nvPr>
            <p:ph type="sldNum" sz="quarter" idx="12"/>
          </p:nvPr>
        </p:nvSpPr>
        <p:spPr/>
        <p:txBody>
          <a:bodyPr/>
          <a:lstStyle/>
          <a:p>
            <a:fld id="{2B61D13A-A84D-49D8-8512-3B4CEF115DD3}" type="slidenum">
              <a:rPr lang="en-CA" smtClean="0"/>
              <a:t>38</a:t>
            </a:fld>
            <a:endParaRPr lang="en-CA"/>
          </a:p>
        </p:txBody>
      </p:sp>
      <p:pic>
        <p:nvPicPr>
          <p:cNvPr id="8" name="Picture 2">
            <a:extLst>
              <a:ext uri="{FF2B5EF4-FFF2-40B4-BE49-F238E27FC236}">
                <a16:creationId xmlns:a16="http://schemas.microsoft.com/office/drawing/2014/main" id="{79B287A6-122F-6E58-B73F-9B3F95C13B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8492" y="1390650"/>
            <a:ext cx="5078307" cy="362252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E2EFE9D-31EC-13C9-3A2D-41CACF9DDA1A}"/>
              </a:ext>
            </a:extLst>
          </p:cNvPr>
          <p:cNvSpPr txBox="1"/>
          <p:nvPr/>
        </p:nvSpPr>
        <p:spPr>
          <a:xfrm>
            <a:off x="467544" y="2045454"/>
            <a:ext cx="4248472" cy="338554"/>
          </a:xfrm>
          <a:prstGeom prst="rect">
            <a:avLst/>
          </a:prstGeom>
          <a:noFill/>
        </p:spPr>
        <p:txBody>
          <a:bodyPr wrap="square" rtlCol="0">
            <a:spAutoFit/>
          </a:bodyPr>
          <a:lstStyle/>
          <a:p>
            <a:r>
              <a:rPr lang="en-US" sz="1600" b="1" dirty="0"/>
              <a:t>Thank you</a:t>
            </a:r>
            <a:endParaRPr lang="en-US" sz="1600" dirty="0"/>
          </a:p>
        </p:txBody>
      </p:sp>
      <p:grpSp>
        <p:nvGrpSpPr>
          <p:cNvPr id="10" name="Group 9">
            <a:extLst>
              <a:ext uri="{FF2B5EF4-FFF2-40B4-BE49-F238E27FC236}">
                <a16:creationId xmlns:a16="http://schemas.microsoft.com/office/drawing/2014/main" id="{BDECA527-F81A-59E5-E279-5CC76AB3FBA7}"/>
              </a:ext>
            </a:extLst>
          </p:cNvPr>
          <p:cNvGrpSpPr/>
          <p:nvPr/>
        </p:nvGrpSpPr>
        <p:grpSpPr>
          <a:xfrm>
            <a:off x="539551" y="116632"/>
            <a:ext cx="8136905" cy="726301"/>
            <a:chOff x="539551" y="116632"/>
            <a:chExt cx="8136905" cy="726301"/>
          </a:xfrm>
        </p:grpSpPr>
        <p:grpSp>
          <p:nvGrpSpPr>
            <p:cNvPr id="11" name="Group 10">
              <a:extLst>
                <a:ext uri="{FF2B5EF4-FFF2-40B4-BE49-F238E27FC236}">
                  <a16:creationId xmlns:a16="http://schemas.microsoft.com/office/drawing/2014/main" id="{4E90F8E0-A020-FB68-515C-2D52E8304553}"/>
                </a:ext>
              </a:extLst>
            </p:cNvPr>
            <p:cNvGrpSpPr/>
            <p:nvPr/>
          </p:nvGrpSpPr>
          <p:grpSpPr>
            <a:xfrm>
              <a:off x="580897" y="116632"/>
              <a:ext cx="7951543" cy="720080"/>
              <a:chOff x="899592" y="116632"/>
              <a:chExt cx="7488832" cy="720080"/>
            </a:xfrm>
          </p:grpSpPr>
          <p:sp>
            <p:nvSpPr>
              <p:cNvPr id="13" name="TextBox 12">
                <a:extLst>
                  <a:ext uri="{FF2B5EF4-FFF2-40B4-BE49-F238E27FC236}">
                    <a16:creationId xmlns:a16="http://schemas.microsoft.com/office/drawing/2014/main" id="{E5C636F6-A442-D3ED-C958-FFDDB53E330E}"/>
                  </a:ext>
                </a:extLst>
              </p:cNvPr>
              <p:cNvSpPr txBox="1"/>
              <p:nvPr/>
            </p:nvSpPr>
            <p:spPr>
              <a:xfrm>
                <a:off x="928471" y="116632"/>
                <a:ext cx="4320480" cy="369332"/>
              </a:xfrm>
              <a:prstGeom prst="rect">
                <a:avLst/>
              </a:prstGeom>
              <a:noFill/>
            </p:spPr>
            <p:txBody>
              <a:bodyPr wrap="square" lIns="45720" rIns="45720" rtlCol="0">
                <a:spAutoFit/>
              </a:bodyPr>
              <a:lstStyle/>
              <a:p>
                <a:pPr>
                  <a:spcBef>
                    <a:spcPts val="600"/>
                  </a:spcBef>
                </a:pPr>
                <a:r>
                  <a:rPr lang="en-US" b="1" dirty="0"/>
                  <a:t>Pining for home</a:t>
                </a:r>
                <a:endParaRPr lang="en-CA" dirty="0"/>
              </a:p>
            </p:txBody>
          </p:sp>
          <p:cxnSp>
            <p:nvCxnSpPr>
              <p:cNvPr id="14" name="Straight Connector 13">
                <a:extLst>
                  <a:ext uri="{FF2B5EF4-FFF2-40B4-BE49-F238E27FC236}">
                    <a16:creationId xmlns:a16="http://schemas.microsoft.com/office/drawing/2014/main" id="{F35D0D82-ED05-7590-9C22-EFB1EA146D19}"/>
                  </a:ext>
                </a:extLst>
              </p:cNvPr>
              <p:cNvCxnSpPr/>
              <p:nvPr/>
            </p:nvCxnSpPr>
            <p:spPr>
              <a:xfrm>
                <a:off x="899592" y="836712"/>
                <a:ext cx="748883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 name="TextBox 11">
              <a:extLst>
                <a:ext uri="{FF2B5EF4-FFF2-40B4-BE49-F238E27FC236}">
                  <a16:creationId xmlns:a16="http://schemas.microsoft.com/office/drawing/2014/main" id="{1EE97992-65CB-1794-E5BD-B65D60DC0B98}"/>
                </a:ext>
              </a:extLst>
            </p:cNvPr>
            <p:cNvSpPr txBox="1"/>
            <p:nvPr/>
          </p:nvSpPr>
          <p:spPr>
            <a:xfrm>
              <a:off x="539551" y="504379"/>
              <a:ext cx="8136905" cy="338554"/>
            </a:xfrm>
            <a:prstGeom prst="rect">
              <a:avLst/>
            </a:prstGeom>
            <a:noFill/>
          </p:spPr>
          <p:txBody>
            <a:bodyPr wrap="square" rtlCol="0">
              <a:spAutoFit/>
            </a:bodyPr>
            <a:lstStyle/>
            <a:p>
              <a:pPr defTabSz="1225550"/>
              <a:r>
                <a:rPr lang="en-US" sz="1600" dirty="0"/>
                <a:t>CBST	AMAT         	 Other CC Strategies         	    Health</a:t>
              </a:r>
              <a:endParaRPr lang="en-US" dirty="0"/>
            </a:p>
          </p:txBody>
        </p:sp>
      </p:grpSp>
    </p:spTree>
    <p:extLst>
      <p:ext uri="{BB962C8B-B14F-4D97-AF65-F5344CB8AC3E}">
        <p14:creationId xmlns:p14="http://schemas.microsoft.com/office/powerpoint/2010/main" val="32949100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12859</TotalTime>
  <Words>1818</Words>
  <Application>Microsoft Office PowerPoint</Application>
  <PresentationFormat>On-screen Show (4:3)</PresentationFormat>
  <Paragraphs>332</Paragraphs>
  <Slides>38</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Province of British Columbia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O'Neill, Greg A FLNR:EX</dc:creator>
  <cp:lastModifiedBy>O'Neill, Greg A FOR:EX</cp:lastModifiedBy>
  <cp:revision>628</cp:revision>
  <cp:lastPrinted>2017-03-07T02:57:39Z</cp:lastPrinted>
  <dcterms:created xsi:type="dcterms:W3CDTF">2013-10-16T22:01:13Z</dcterms:created>
  <dcterms:modified xsi:type="dcterms:W3CDTF">2023-08-31T21:24:40Z</dcterms:modified>
</cp:coreProperties>
</file>